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258" r:id="rId2"/>
    <p:sldId id="296" r:id="rId3"/>
    <p:sldId id="29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91" r:id="rId15"/>
    <p:sldId id="288" r:id="rId16"/>
    <p:sldId id="267" r:id="rId17"/>
    <p:sldId id="269" r:id="rId18"/>
    <p:sldId id="290" r:id="rId19"/>
    <p:sldId id="292" r:id="rId20"/>
    <p:sldId id="270" r:id="rId21"/>
    <p:sldId id="271" r:id="rId22"/>
    <p:sldId id="289" r:id="rId23"/>
    <p:sldId id="272" r:id="rId24"/>
    <p:sldId id="273" r:id="rId25"/>
    <p:sldId id="294" r:id="rId26"/>
    <p:sldId id="274" r:id="rId27"/>
    <p:sldId id="275" r:id="rId28"/>
    <p:sldId id="280" r:id="rId29"/>
    <p:sldId id="282" r:id="rId30"/>
    <p:sldId id="283" r:id="rId31"/>
    <p:sldId id="284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00CC"/>
    <a:srgbClr val="232C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87B4-A54D-4FB2-990A-600AF373985D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B62C0-1D6B-4392-AFE7-C1DA46E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B62C0-1D6B-4392-AFE7-C1DA46E100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3192-BA60-403D-B320-7A7B6DF85B6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F032-4BCC-483A-BBA8-53CEBE9DA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savrsavanje.weebly.com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777686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Online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multimedijalni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plakati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u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nastavi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kao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zamjena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za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hamer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plakate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Picture1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556792"/>
            <a:ext cx="3024336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808281">
            <a:off x="622493" y="4578688"/>
            <a:ext cx="253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ZAŠTO ONLINE?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 rot="1476174">
            <a:off x="5242067" y="4638130"/>
            <a:ext cx="350121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2800" b="1" dirty="0" smtClean="0">
                <a:ln/>
                <a:solidFill>
                  <a:srgbClr val="232C12"/>
                </a:solidFill>
                <a:effectLst/>
              </a:rPr>
              <a:t>WEB ALATI ZA IZRADU</a:t>
            </a:r>
            <a:endParaRPr lang="en-US" sz="2800" b="1" dirty="0">
              <a:ln/>
              <a:solidFill>
                <a:srgbClr val="232C12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589240"/>
            <a:ext cx="524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OCJENJIVAČKI KRITERIJUMI ZA PLAKATE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54868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Uopšteni ciljevi </a:t>
            </a:r>
            <a:r>
              <a:rPr lang="vi-VN" sz="2000" dirty="0" smtClean="0"/>
              <a:t>koji se realizuju putem izrade plakata u nastavi se uglavnom mogu svesti na:</a:t>
            </a:r>
          </a:p>
          <a:p>
            <a:pPr>
              <a:buFont typeface="Wingdings" pitchFamily="2" charset="2"/>
              <a:buChar char="v"/>
            </a:pPr>
            <a:r>
              <a:rPr lang="vi-VN" sz="2000" dirty="0" smtClean="0"/>
              <a:t>izrada plakata </a:t>
            </a:r>
            <a:r>
              <a:rPr lang="vi-VN" sz="2000" dirty="0" smtClean="0">
                <a:solidFill>
                  <a:srgbClr val="C00000"/>
                </a:solidFill>
              </a:rPr>
              <a:t>u cilju sinteze određene nastavne teme</a:t>
            </a:r>
          </a:p>
          <a:p>
            <a:pPr>
              <a:buFont typeface="Wingdings" pitchFamily="2" charset="2"/>
              <a:buChar char="v"/>
            </a:pPr>
            <a:r>
              <a:rPr lang="vi-VN" sz="2000" dirty="0" smtClean="0"/>
              <a:t>plakat </a:t>
            </a:r>
            <a:r>
              <a:rPr lang="vi-VN" sz="2000" dirty="0" smtClean="0">
                <a:solidFill>
                  <a:srgbClr val="C00000"/>
                </a:solidFill>
              </a:rPr>
              <a:t>kao izraz kreativnosti </a:t>
            </a:r>
            <a:r>
              <a:rPr lang="vi-VN" sz="2000" dirty="0" smtClean="0"/>
              <a:t>u prikazu pojedinih tema</a:t>
            </a:r>
          </a:p>
          <a:p>
            <a:pPr>
              <a:buFont typeface="Wingdings" pitchFamily="2" charset="2"/>
              <a:buChar char="v"/>
            </a:pPr>
            <a:r>
              <a:rPr lang="vi-VN" sz="2000" dirty="0" smtClean="0"/>
              <a:t>plakat </a:t>
            </a:r>
            <a:r>
              <a:rPr lang="vi-VN" sz="2000" dirty="0" smtClean="0">
                <a:solidFill>
                  <a:srgbClr val="C00000"/>
                </a:solidFill>
              </a:rPr>
              <a:t>kao dio istraživačkog rada </a:t>
            </a:r>
            <a:r>
              <a:rPr lang="vi-VN" sz="2000" dirty="0" smtClean="0"/>
              <a:t>ili projekta</a:t>
            </a:r>
          </a:p>
          <a:p>
            <a:pPr>
              <a:buFont typeface="Wingdings" pitchFamily="2" charset="2"/>
              <a:buChar char="v"/>
            </a:pPr>
            <a:r>
              <a:rPr lang="vi-VN" sz="2000" dirty="0" smtClean="0"/>
              <a:t>plakat </a:t>
            </a:r>
            <a:r>
              <a:rPr lang="vi-VN" sz="2000" dirty="0" smtClean="0">
                <a:solidFill>
                  <a:srgbClr val="C00000"/>
                </a:solidFill>
              </a:rPr>
              <a:t>kao najava aktuelnih događaja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7" name="Picture 6" descr="389721_361084830597694_18523195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2852936"/>
            <a:ext cx="3042294" cy="2592288"/>
          </a:xfrm>
          <a:prstGeom prst="rect">
            <a:avLst/>
          </a:prstGeom>
        </p:spPr>
      </p:pic>
      <p:pic>
        <p:nvPicPr>
          <p:cNvPr id="10" name="Picture 9" descr="img_Verzija-3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4211960" y="2867338"/>
            <a:ext cx="4608512" cy="258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60648"/>
            <a:ext cx="492775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CC"/>
                </a:solidFill>
                <a:effectLst/>
              </a:rPr>
              <a:t>PRIPREMA IZRADE PLAKATA</a:t>
            </a:r>
            <a:endParaRPr lang="en-US" sz="3200" b="1" dirty="0">
              <a:ln w="11430"/>
              <a:solidFill>
                <a:srgbClr val="0000CC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26" y="908720"/>
            <a:ext cx="901817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Priprema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izradu</a:t>
            </a:r>
            <a:r>
              <a:rPr lang="en-US" sz="2800" dirty="0" smtClean="0"/>
              <a:t> </a:t>
            </a:r>
            <a:r>
              <a:rPr lang="en-US" sz="2800" dirty="0" err="1" smtClean="0"/>
              <a:t>plakata</a:t>
            </a:r>
            <a:r>
              <a:rPr lang="en-US" sz="2800" dirty="0" smtClean="0"/>
              <a:t> se </a:t>
            </a:r>
            <a:r>
              <a:rPr lang="en-US" sz="2800" dirty="0" err="1" smtClean="0"/>
              <a:t>sastoji</a:t>
            </a:r>
            <a:r>
              <a:rPr lang="en-US" sz="2800" dirty="0" smtClean="0"/>
              <a:t> u </a:t>
            </a:r>
            <a:r>
              <a:rPr lang="en-US" sz="2800" dirty="0" err="1" smtClean="0"/>
              <a:t>slijedećim</a:t>
            </a:r>
            <a:r>
              <a:rPr lang="en-US" sz="2800" dirty="0" smtClean="0"/>
              <a:t> </a:t>
            </a:r>
            <a:r>
              <a:rPr lang="en-US" sz="2800" dirty="0" err="1" smtClean="0"/>
              <a:t>koracima</a:t>
            </a:r>
            <a:r>
              <a:rPr lang="en-US" sz="2800" dirty="0" smtClean="0"/>
              <a:t>:</a:t>
            </a:r>
          </a:p>
          <a:p>
            <a:pPr lvl="0"/>
            <a:endParaRPr lang="hr-HR" sz="2800" dirty="0" smtClean="0"/>
          </a:p>
          <a:p>
            <a:pPr lvl="0">
              <a:buFont typeface="Wingdings" pitchFamily="2" charset="2"/>
              <a:buChar char="v"/>
            </a:pPr>
            <a:r>
              <a:rPr lang="en-US" sz="2800" dirty="0" err="1" smtClean="0"/>
              <a:t>Određivanje</a:t>
            </a:r>
            <a:r>
              <a:rPr lang="en-US" sz="2800" dirty="0" smtClean="0"/>
              <a:t> </a:t>
            </a:r>
            <a:r>
              <a:rPr lang="en-US" sz="2800" dirty="0" err="1" smtClean="0"/>
              <a:t>autora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grupe</a:t>
            </a:r>
            <a:r>
              <a:rPr lang="en-US" sz="2800" dirty="0" smtClean="0"/>
              <a:t> </a:t>
            </a:r>
            <a:r>
              <a:rPr lang="en-US" sz="2800" dirty="0" err="1" smtClean="0"/>
              <a:t>autora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rad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izradi</a:t>
            </a:r>
            <a:r>
              <a:rPr lang="en-US" sz="2800" dirty="0" smtClean="0"/>
              <a:t> </a:t>
            </a:r>
            <a:r>
              <a:rPr lang="en-US" sz="2800" dirty="0" err="1" smtClean="0"/>
              <a:t>plakata</a:t>
            </a:r>
            <a:endParaRPr lang="en-US" sz="2800" dirty="0" smtClean="0"/>
          </a:p>
          <a:p>
            <a:pPr lvl="0">
              <a:buFont typeface="Wingdings" pitchFamily="2" charset="2"/>
              <a:buChar char="v"/>
            </a:pPr>
            <a:r>
              <a:rPr lang="en-US" sz="2800" dirty="0" err="1" smtClean="0"/>
              <a:t>Prikupljanje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sortiranje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zadanu</a:t>
            </a:r>
            <a:r>
              <a:rPr lang="en-US" sz="2800" dirty="0" smtClean="0"/>
              <a:t> </a:t>
            </a:r>
            <a:r>
              <a:rPr lang="en-US" sz="2800" dirty="0" err="1" smtClean="0"/>
              <a:t>temu</a:t>
            </a:r>
            <a:endParaRPr lang="en-US" sz="2800" dirty="0" smtClean="0"/>
          </a:p>
          <a:p>
            <a:pPr lvl="0">
              <a:buFont typeface="Wingdings" pitchFamily="2" charset="2"/>
              <a:buChar char="v"/>
            </a:pPr>
            <a:r>
              <a:rPr lang="en-US" sz="2800" dirty="0" err="1" smtClean="0"/>
              <a:t>Odabir</a:t>
            </a:r>
            <a:r>
              <a:rPr lang="en-US" sz="2800" dirty="0" smtClean="0"/>
              <a:t> </a:t>
            </a:r>
            <a:r>
              <a:rPr lang="en-US" sz="2800" dirty="0" err="1" smtClean="0"/>
              <a:t>suštinskih</a:t>
            </a:r>
            <a:r>
              <a:rPr lang="en-US" sz="2800" dirty="0" smtClean="0"/>
              <a:t>, </a:t>
            </a:r>
            <a:r>
              <a:rPr lang="en-US" sz="2800" dirty="0" err="1" smtClean="0"/>
              <a:t>ključnih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sadržaj</a:t>
            </a:r>
            <a:r>
              <a:rPr lang="en-US" sz="2800" dirty="0" smtClean="0"/>
              <a:t> </a:t>
            </a:r>
            <a:r>
              <a:rPr lang="en-US" sz="2800" dirty="0" err="1" smtClean="0"/>
              <a:t>plakata</a:t>
            </a:r>
            <a:endParaRPr lang="en-US" sz="2800" dirty="0" smtClean="0"/>
          </a:p>
          <a:p>
            <a:pPr lvl="0">
              <a:buFont typeface="Wingdings" pitchFamily="2" charset="2"/>
              <a:buChar char="v"/>
            </a:pPr>
            <a:r>
              <a:rPr lang="en-US" sz="2800" dirty="0" err="1" smtClean="0"/>
              <a:t>Određivanje</a:t>
            </a:r>
            <a:r>
              <a:rPr lang="en-US" sz="2800" dirty="0" smtClean="0"/>
              <a:t> </a:t>
            </a:r>
            <a:r>
              <a:rPr lang="en-US" sz="2800" dirty="0" err="1" smtClean="0"/>
              <a:t>skice</a:t>
            </a:r>
            <a:r>
              <a:rPr lang="en-US" sz="2800" dirty="0" smtClean="0"/>
              <a:t> </a:t>
            </a:r>
            <a:r>
              <a:rPr lang="en-US" sz="2800" dirty="0" err="1" smtClean="0"/>
              <a:t>izgleda</a:t>
            </a:r>
            <a:r>
              <a:rPr lang="en-US" sz="2800" dirty="0" smtClean="0"/>
              <a:t> </a:t>
            </a:r>
            <a:r>
              <a:rPr lang="en-US" sz="2800" dirty="0" err="1" smtClean="0"/>
              <a:t>plakata-strukture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 descr="DSC0164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 rot="21208954">
            <a:off x="1763688" y="3645024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Č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6012">
            <a:off x="177037" y="4614148"/>
            <a:ext cx="1584176" cy="1584176"/>
          </a:xfrm>
          <a:prstGeom prst="rect">
            <a:avLst/>
          </a:prstGeom>
        </p:spPr>
      </p:pic>
      <p:pic>
        <p:nvPicPr>
          <p:cNvPr id="7" name="Picture 6" descr="elearning-rapid-authoring-tools-how-to-select-the-best-inner-300x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645024"/>
            <a:ext cx="1872208" cy="1872208"/>
          </a:xfrm>
          <a:prstGeom prst="rect">
            <a:avLst/>
          </a:prstGeom>
        </p:spPr>
      </p:pic>
      <p:pic>
        <p:nvPicPr>
          <p:cNvPr id="8" name="Picture 7" descr="select_fund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581128"/>
            <a:ext cx="1512168" cy="1512168"/>
          </a:xfrm>
          <a:prstGeom prst="rect">
            <a:avLst/>
          </a:prstGeom>
        </p:spPr>
      </p:pic>
      <p:pic>
        <p:nvPicPr>
          <p:cNvPr id="9" name="Picture 8" descr="classroom-assessmen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581128"/>
            <a:ext cx="2174189" cy="1744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80728"/>
            <a:ext cx="606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STRUKTURA-OSNOVNI ELEMENTI PLAKATA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188640"/>
            <a:ext cx="71492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OPŠTA PRAVILA ZA IZRADU PLAKATA</a:t>
            </a:r>
          </a:p>
        </p:txBody>
      </p:sp>
      <p:pic>
        <p:nvPicPr>
          <p:cNvPr id="5" name="Picture 4" descr="poster_template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540317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poredak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sadržaja</a:t>
            </a:r>
            <a:r>
              <a:rPr lang="en-US" sz="2400" dirty="0" smtClean="0"/>
              <a:t> se </a:t>
            </a:r>
            <a:r>
              <a:rPr lang="en-US" sz="2400" dirty="0" err="1" smtClean="0"/>
              <a:t>uglavnom</a:t>
            </a:r>
            <a:r>
              <a:rPr lang="en-US" sz="2400" dirty="0" smtClean="0"/>
              <a:t> </a:t>
            </a:r>
            <a:r>
              <a:rPr lang="en-US" sz="2400" dirty="0" err="1" smtClean="0"/>
              <a:t>koriste</a:t>
            </a:r>
            <a:r>
              <a:rPr lang="en-US" sz="2400" dirty="0" smtClean="0"/>
              <a:t> 2 </a:t>
            </a:r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en-US" sz="2400" dirty="0" err="1" smtClean="0"/>
              <a:t>rasporeda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plakatu</a:t>
            </a:r>
            <a:r>
              <a:rPr lang="hr-HR" sz="2400" dirty="0" smtClean="0"/>
              <a:t>:</a:t>
            </a:r>
          </a:p>
          <a:p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hr-HR" sz="2400" dirty="0" smtClean="0"/>
              <a:t> </a:t>
            </a:r>
            <a:r>
              <a:rPr lang="en-US" sz="2400" dirty="0" err="1" smtClean="0"/>
              <a:t>vodoravni</a:t>
            </a:r>
            <a:r>
              <a:rPr lang="en-US" sz="2400" dirty="0" smtClean="0"/>
              <a:t> (</a:t>
            </a:r>
            <a:r>
              <a:rPr lang="en-US" sz="2400" dirty="0" err="1" smtClean="0"/>
              <a:t>čitanje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redovima</a:t>
            </a:r>
            <a:r>
              <a:rPr lang="en-US" sz="2400" dirty="0" smtClean="0"/>
              <a:t>)</a:t>
            </a:r>
            <a:endParaRPr lang="hr-HR" sz="2400" dirty="0" smtClean="0"/>
          </a:p>
          <a:p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hr-HR" sz="2400" dirty="0" smtClean="0"/>
              <a:t> </a:t>
            </a:r>
            <a:r>
              <a:rPr lang="en-US" sz="2400" dirty="0" err="1" smtClean="0"/>
              <a:t>vertikalni</a:t>
            </a:r>
            <a:r>
              <a:rPr lang="en-US" sz="2400" dirty="0" smtClean="0"/>
              <a:t> (</a:t>
            </a:r>
            <a:r>
              <a:rPr lang="en-US" sz="2400" dirty="0" err="1" smtClean="0"/>
              <a:t>čitanje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kolonama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3" name="Picture 2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12976"/>
            <a:ext cx="4040449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0"/>
            <a:ext cx="606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STRUKTURA-OSNOVNI ELEMENTI PLAKATA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-prava-djeteta-dubrovnik-2012-A3-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840760" cy="4837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606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STRUKTURA-OSNOVNI ELEMENTI PLAKATA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299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/>
                <a:solidFill>
                  <a:srgbClr val="0000CC"/>
                </a:solidFill>
                <a:effectLst/>
              </a:rPr>
              <a:t>Elementi </a:t>
            </a:r>
            <a:r>
              <a:rPr lang="en-US" sz="5400" b="1" dirty="0" err="1" smtClean="0">
                <a:ln/>
                <a:solidFill>
                  <a:srgbClr val="0000CC"/>
                </a:solidFill>
                <a:effectLst/>
              </a:rPr>
              <a:t>osnovn</a:t>
            </a:r>
            <a:r>
              <a:rPr lang="hr-HR" sz="5400" b="1" dirty="0" smtClean="0">
                <a:ln/>
                <a:solidFill>
                  <a:srgbClr val="0000CC"/>
                </a:solidFill>
                <a:effectLst/>
              </a:rPr>
              <a:t>e</a:t>
            </a:r>
            <a:r>
              <a:rPr lang="en-US" sz="5400" b="1" dirty="0" smtClean="0">
                <a:ln/>
                <a:solidFill>
                  <a:srgbClr val="0000CC"/>
                </a:solidFill>
                <a:effectLst/>
              </a:rPr>
              <a:t> </a:t>
            </a:r>
            <a:r>
              <a:rPr lang="en-US" sz="5400" b="1" dirty="0" err="1" smtClean="0">
                <a:ln/>
                <a:solidFill>
                  <a:srgbClr val="0000CC"/>
                </a:solidFill>
                <a:effectLst/>
              </a:rPr>
              <a:t>struktur</a:t>
            </a:r>
            <a:r>
              <a:rPr lang="hr-HR" sz="5400" b="1" dirty="0" smtClean="0">
                <a:ln/>
                <a:solidFill>
                  <a:srgbClr val="0000CC"/>
                </a:solidFill>
                <a:effectLst/>
              </a:rPr>
              <a:t>e</a:t>
            </a:r>
            <a:r>
              <a:rPr lang="en-US" sz="5400" b="1" dirty="0" smtClean="0">
                <a:ln/>
                <a:solidFill>
                  <a:srgbClr val="0000CC"/>
                </a:solidFill>
                <a:effectLst/>
              </a:rPr>
              <a:t>:</a:t>
            </a:r>
            <a:endParaRPr lang="en-US" sz="5400" b="1" dirty="0">
              <a:ln/>
              <a:solidFill>
                <a:srgbClr val="0000CC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41319"/>
            <a:ext cx="3159028" cy="4521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5936" y="1628800"/>
            <a:ext cx="5004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NASLOV</a:t>
            </a:r>
            <a:r>
              <a:rPr lang="en-US" dirty="0"/>
              <a:t>-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plakat</a:t>
            </a:r>
            <a:r>
              <a:rPr lang="en-US" dirty="0"/>
              <a:t> mora </a:t>
            </a:r>
            <a:r>
              <a:rPr lang="en-US" dirty="0" err="1"/>
              <a:t>sadržati</a:t>
            </a:r>
            <a:r>
              <a:rPr lang="en-US" dirty="0"/>
              <a:t> </a:t>
            </a:r>
            <a:r>
              <a:rPr lang="en-US" dirty="0" err="1"/>
              <a:t>istaknuti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zauzima</a:t>
            </a:r>
            <a:r>
              <a:rPr lang="en-US" dirty="0"/>
              <a:t> </a:t>
            </a:r>
            <a:r>
              <a:rPr lang="en-US" dirty="0" err="1"/>
              <a:t>središnji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jasni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UVOD</a:t>
            </a:r>
            <a:r>
              <a:rPr lang="en-US" b="1" dirty="0"/>
              <a:t>-</a:t>
            </a:r>
            <a:r>
              <a:rPr lang="en-US" dirty="0" err="1"/>
              <a:t>Uvodni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sažet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kratak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osnovnu</a:t>
            </a:r>
            <a:r>
              <a:rPr lang="en-US" dirty="0"/>
              <a:t> </a:t>
            </a:r>
            <a:r>
              <a:rPr lang="en-US" dirty="0" err="1"/>
              <a:t>informaciju</a:t>
            </a:r>
            <a:r>
              <a:rPr lang="en-US" dirty="0"/>
              <a:t> o </a:t>
            </a:r>
            <a:r>
              <a:rPr lang="en-US" dirty="0" err="1"/>
              <a:t>sadržaju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slijedi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naglasiti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,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OPIS I RAZRADA</a:t>
            </a:r>
            <a:r>
              <a:rPr lang="en-US" dirty="0"/>
              <a:t>-</a:t>
            </a:r>
            <a:r>
              <a:rPr lang="en-US" dirty="0" err="1"/>
              <a:t>Ispričajte</a:t>
            </a:r>
            <a:r>
              <a:rPr lang="en-US" dirty="0"/>
              <a:t> </a:t>
            </a:r>
            <a:r>
              <a:rPr lang="en-US" dirty="0" err="1"/>
              <a:t>priču</a:t>
            </a:r>
            <a:r>
              <a:rPr lang="en-US" dirty="0"/>
              <a:t> </a:t>
            </a:r>
            <a:r>
              <a:rPr lang="en-US" dirty="0" err="1"/>
              <a:t>slikovito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sažeto</a:t>
            </a:r>
            <a:r>
              <a:rPr lang="en-US" dirty="0"/>
              <a:t>, </a:t>
            </a:r>
            <a:r>
              <a:rPr lang="en-US" dirty="0" err="1"/>
              <a:t>ističući</a:t>
            </a:r>
            <a:r>
              <a:rPr lang="en-US" dirty="0"/>
              <a:t> </a:t>
            </a:r>
            <a:r>
              <a:rPr lang="en-US" dirty="0" err="1"/>
              <a:t>suštinu</a:t>
            </a:r>
            <a:r>
              <a:rPr lang="en-US" dirty="0"/>
              <a:t> </a:t>
            </a:r>
            <a:r>
              <a:rPr lang="en-US" dirty="0" err="1"/>
              <a:t>navodeći</a:t>
            </a:r>
            <a:r>
              <a:rPr lang="en-US" dirty="0"/>
              <a:t> </a:t>
            </a:r>
            <a:r>
              <a:rPr lang="en-US" dirty="0" err="1"/>
              <a:t>primjere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pazeći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kontekst</a:t>
            </a:r>
            <a:r>
              <a:rPr lang="en-US" dirty="0"/>
              <a:t>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64850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20" y="1484784"/>
            <a:ext cx="5040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ZAKLJUČAK</a:t>
            </a:r>
            <a:r>
              <a:rPr lang="hr-HR" sz="2000" b="1" dirty="0" smtClean="0"/>
              <a:t> </a:t>
            </a:r>
            <a:r>
              <a:rPr lang="en-US" sz="2000" b="1" dirty="0" smtClean="0"/>
              <a:t>-</a:t>
            </a:r>
            <a:r>
              <a:rPr lang="en-US" sz="2000" dirty="0" smtClean="0"/>
              <a:t>U </a:t>
            </a:r>
            <a:r>
              <a:rPr lang="en-US" sz="2000" dirty="0" err="1" smtClean="0"/>
              <a:t>ovom</a:t>
            </a:r>
            <a:r>
              <a:rPr lang="en-US" sz="2000" dirty="0" smtClean="0"/>
              <a:t> </a:t>
            </a:r>
            <a:r>
              <a:rPr lang="en-US" sz="2000" dirty="0" err="1" smtClean="0"/>
              <a:t>dijelu</a:t>
            </a:r>
            <a:r>
              <a:rPr lang="en-US" sz="2000" dirty="0" smtClean="0"/>
              <a:t> </a:t>
            </a:r>
            <a:r>
              <a:rPr lang="en-US" sz="2000" dirty="0" err="1" smtClean="0"/>
              <a:t>kratko</a:t>
            </a:r>
            <a:r>
              <a:rPr lang="en-US" sz="2000" dirty="0" smtClean="0"/>
              <a:t> </a:t>
            </a:r>
            <a:r>
              <a:rPr lang="en-US" sz="2000" dirty="0" err="1" smtClean="0"/>
              <a:t>iznijeti</a:t>
            </a:r>
            <a:r>
              <a:rPr lang="en-US" sz="2000" dirty="0" smtClean="0"/>
              <a:t> </a:t>
            </a:r>
            <a:r>
              <a:rPr lang="en-US" sz="2000" dirty="0" err="1" smtClean="0"/>
              <a:t>cilj</a:t>
            </a:r>
            <a:r>
              <a:rPr lang="en-US" sz="2000" dirty="0" smtClean="0"/>
              <a:t> </a:t>
            </a:r>
            <a:r>
              <a:rPr lang="en-US" sz="2000" dirty="0" err="1" smtClean="0"/>
              <a:t>istraživanja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rada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određenoj</a:t>
            </a:r>
            <a:r>
              <a:rPr lang="en-US" sz="2000" dirty="0" smtClean="0"/>
              <a:t> </a:t>
            </a:r>
            <a:r>
              <a:rPr lang="en-US" sz="2000" dirty="0" err="1" smtClean="0"/>
              <a:t>temi</a:t>
            </a:r>
            <a:r>
              <a:rPr lang="en-US" sz="2000" dirty="0" smtClean="0"/>
              <a:t>, </a:t>
            </a:r>
            <a:r>
              <a:rPr lang="en-US" sz="2000" dirty="0" err="1" smtClean="0"/>
              <a:t>zanimljiv</a:t>
            </a:r>
            <a:r>
              <a:rPr lang="en-US" sz="2000" dirty="0" smtClean="0"/>
              <a:t> </a:t>
            </a:r>
            <a:r>
              <a:rPr lang="en-US" sz="2000" dirty="0" err="1" smtClean="0"/>
              <a:t>zaključak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zaokružiti</a:t>
            </a:r>
            <a:r>
              <a:rPr lang="en-US" sz="2000" dirty="0" smtClean="0"/>
              <a:t> </a:t>
            </a:r>
            <a:r>
              <a:rPr lang="en-US" sz="2000" dirty="0" err="1" smtClean="0"/>
              <a:t>cjelinu</a:t>
            </a:r>
            <a:r>
              <a:rPr lang="en-US" sz="2000" dirty="0" smtClean="0"/>
              <a:t> </a:t>
            </a:r>
            <a:r>
              <a:rPr lang="en-US" sz="2000" dirty="0" err="1" smtClean="0"/>
              <a:t>izdvajanjem</a:t>
            </a:r>
            <a:r>
              <a:rPr lang="en-US" sz="2000" dirty="0" smtClean="0"/>
              <a:t> </a:t>
            </a:r>
            <a:r>
              <a:rPr lang="en-US" sz="2000" dirty="0" err="1" smtClean="0"/>
              <a:t>cjelokupnih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rezultata</a:t>
            </a:r>
            <a:endParaRPr lang="sr-Latn-ME" sz="2000" dirty="0" smtClean="0"/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PODACI O IZVORIMA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-</a:t>
            </a:r>
            <a:r>
              <a:rPr lang="hr-HR" sz="2000" b="1" dirty="0" smtClean="0"/>
              <a:t> </a:t>
            </a:r>
            <a:r>
              <a:rPr lang="en-US" sz="2000" dirty="0" err="1" smtClean="0"/>
              <a:t>Ovi</a:t>
            </a:r>
            <a:r>
              <a:rPr lang="en-US" sz="2000" dirty="0" smtClean="0"/>
              <a:t> </a:t>
            </a:r>
            <a:r>
              <a:rPr lang="en-US" sz="2000" dirty="0" err="1" smtClean="0"/>
              <a:t>podaci</a:t>
            </a:r>
            <a:r>
              <a:rPr lang="en-US" sz="2000" dirty="0" smtClean="0"/>
              <a:t> se </a:t>
            </a:r>
            <a:r>
              <a:rPr lang="en-US" sz="2000" dirty="0" err="1" smtClean="0"/>
              <a:t>ispisuju</a:t>
            </a:r>
            <a:r>
              <a:rPr lang="en-US" sz="2000" dirty="0" smtClean="0"/>
              <a:t> u </a:t>
            </a:r>
            <a:r>
              <a:rPr lang="en-US" sz="2000" dirty="0" err="1" smtClean="0"/>
              <a:t>donjem</a:t>
            </a:r>
            <a:r>
              <a:rPr lang="en-US" sz="2000" dirty="0" smtClean="0"/>
              <a:t> </a:t>
            </a:r>
            <a:r>
              <a:rPr lang="en-US" sz="2000" dirty="0" err="1" smtClean="0"/>
              <a:t>lijevom</a:t>
            </a:r>
            <a:r>
              <a:rPr lang="en-US" sz="2000" dirty="0" smtClean="0"/>
              <a:t> </a:t>
            </a:r>
            <a:r>
              <a:rPr lang="en-US" sz="2000" dirty="0" err="1" smtClean="0"/>
              <a:t>dijelu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koristeći</a:t>
            </a:r>
            <a:r>
              <a:rPr lang="en-US" sz="2000" dirty="0" smtClean="0"/>
              <a:t> </a:t>
            </a:r>
            <a:r>
              <a:rPr lang="en-US" sz="2000" dirty="0" err="1" smtClean="0"/>
              <a:t>manji</a:t>
            </a:r>
            <a:r>
              <a:rPr lang="en-US" sz="2000" dirty="0" smtClean="0"/>
              <a:t> font</a:t>
            </a:r>
            <a:endParaRPr lang="sr-Latn-ME" sz="2000" dirty="0" smtClean="0"/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PODACI O AUTORIMA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-</a:t>
            </a:r>
            <a:r>
              <a:rPr lang="hr-HR" sz="2000" b="1" dirty="0" smtClean="0"/>
              <a:t> </a:t>
            </a:r>
            <a:r>
              <a:rPr lang="en-US" sz="2000" dirty="0" err="1" smtClean="0"/>
              <a:t>Ispisuju</a:t>
            </a:r>
            <a:r>
              <a:rPr lang="en-US" sz="2000" dirty="0" smtClean="0"/>
              <a:t> se u </a:t>
            </a:r>
            <a:r>
              <a:rPr lang="en-US" sz="2000" dirty="0" err="1" smtClean="0"/>
              <a:t>donjem</a:t>
            </a:r>
            <a:r>
              <a:rPr lang="en-US" sz="2000" dirty="0" smtClean="0"/>
              <a:t> </a:t>
            </a:r>
            <a:r>
              <a:rPr lang="en-US" sz="2000" dirty="0" err="1" smtClean="0"/>
              <a:t>desnom</a:t>
            </a:r>
            <a:r>
              <a:rPr lang="en-US" sz="2000" dirty="0" smtClean="0"/>
              <a:t> </a:t>
            </a:r>
            <a:r>
              <a:rPr lang="en-US" sz="2000" dirty="0" err="1" smtClean="0"/>
              <a:t>dijelu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koristeći</a:t>
            </a:r>
            <a:r>
              <a:rPr lang="en-US" sz="2000" dirty="0" smtClean="0"/>
              <a:t> </a:t>
            </a:r>
            <a:r>
              <a:rPr lang="en-US" sz="2000" dirty="0" err="1" smtClean="0"/>
              <a:t>manji</a:t>
            </a:r>
            <a:r>
              <a:rPr lang="en-US" sz="2000" dirty="0" smtClean="0"/>
              <a:t> font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67544" y="260648"/>
            <a:ext cx="8299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/>
                <a:solidFill>
                  <a:srgbClr val="0000CC"/>
                </a:solidFill>
                <a:effectLst/>
              </a:rPr>
              <a:t>Elementi </a:t>
            </a:r>
            <a:r>
              <a:rPr lang="en-US" sz="5400" b="1" dirty="0" err="1" smtClean="0">
                <a:ln/>
                <a:solidFill>
                  <a:srgbClr val="0000CC"/>
                </a:solidFill>
                <a:effectLst/>
              </a:rPr>
              <a:t>osnovn</a:t>
            </a:r>
            <a:r>
              <a:rPr lang="hr-HR" sz="5400" b="1" dirty="0" smtClean="0">
                <a:ln/>
                <a:solidFill>
                  <a:srgbClr val="0000CC"/>
                </a:solidFill>
                <a:effectLst/>
              </a:rPr>
              <a:t>e</a:t>
            </a:r>
            <a:r>
              <a:rPr lang="en-US" sz="5400" b="1" dirty="0" smtClean="0">
                <a:ln/>
                <a:solidFill>
                  <a:srgbClr val="0000CC"/>
                </a:solidFill>
                <a:effectLst/>
              </a:rPr>
              <a:t> </a:t>
            </a:r>
            <a:r>
              <a:rPr lang="en-US" sz="5400" b="1" dirty="0" err="1" smtClean="0">
                <a:ln/>
                <a:solidFill>
                  <a:srgbClr val="0000CC"/>
                </a:solidFill>
                <a:effectLst/>
              </a:rPr>
              <a:t>struktur</a:t>
            </a:r>
            <a:r>
              <a:rPr lang="hr-HR" sz="5400" b="1" dirty="0" smtClean="0">
                <a:ln/>
                <a:solidFill>
                  <a:srgbClr val="0000CC"/>
                </a:solidFill>
                <a:effectLst/>
              </a:rPr>
              <a:t>e</a:t>
            </a:r>
            <a:r>
              <a:rPr lang="en-US" sz="5400" b="1" dirty="0" smtClean="0">
                <a:ln/>
                <a:solidFill>
                  <a:srgbClr val="0000CC"/>
                </a:solidFill>
                <a:effectLst/>
              </a:rPr>
              <a:t>:</a:t>
            </a:r>
            <a:endParaRPr lang="en-US" sz="5400" b="1" dirty="0">
              <a:ln/>
              <a:solidFill>
                <a:srgbClr val="0000CC"/>
              </a:solidFill>
              <a:effectLst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312368" cy="4594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0"/>
            <a:ext cx="391626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BITNE OSOBINE PLAKATA</a:t>
            </a: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836712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ČITLJIVOST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0"/>
            <a:r>
              <a:rPr lang="en-US" sz="2000" dirty="0" err="1" smtClean="0"/>
              <a:t>naslov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mora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čitljiv</a:t>
            </a:r>
            <a:r>
              <a:rPr lang="en-US" sz="2000" dirty="0" smtClean="0"/>
              <a:t> s </a:t>
            </a:r>
            <a:r>
              <a:rPr lang="en-US" sz="2000" dirty="0" err="1" smtClean="0"/>
              <a:t>udaljenosti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najmanje</a:t>
            </a:r>
            <a:r>
              <a:rPr lang="en-US" sz="2000" dirty="0" smtClean="0"/>
              <a:t> 2 </a:t>
            </a:r>
            <a:r>
              <a:rPr lang="en-US" sz="2000" dirty="0" err="1" smtClean="0"/>
              <a:t>metra</a:t>
            </a:r>
            <a:endParaRPr lang="en-US" sz="2000" dirty="0" smtClean="0"/>
          </a:p>
          <a:p>
            <a:pPr lvl="0"/>
            <a:r>
              <a:rPr lang="en-US" sz="2000" dirty="0" err="1" smtClean="0"/>
              <a:t>podnaslov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tekst</a:t>
            </a:r>
            <a:r>
              <a:rPr lang="en-US" sz="2000" dirty="0" smtClean="0"/>
              <a:t> </a:t>
            </a:r>
            <a:r>
              <a:rPr lang="en-US" sz="2000" dirty="0" err="1" smtClean="0"/>
              <a:t>moraju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čitljivi</a:t>
            </a:r>
            <a:r>
              <a:rPr lang="en-US" sz="2000" dirty="0" smtClean="0"/>
              <a:t> s </a:t>
            </a:r>
            <a:r>
              <a:rPr lang="en-US" sz="2000" dirty="0" err="1" smtClean="0"/>
              <a:t>udaljenosti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najmanje</a:t>
            </a:r>
            <a:r>
              <a:rPr lang="en-US" sz="2000" dirty="0" smtClean="0"/>
              <a:t> 1,5 </a:t>
            </a:r>
            <a:r>
              <a:rPr lang="en-US" sz="2000" dirty="0" err="1" smtClean="0"/>
              <a:t>metar</a:t>
            </a:r>
            <a:endParaRPr lang="en-US" sz="2000" dirty="0" smtClean="0"/>
          </a:p>
          <a:p>
            <a:pPr lvl="0"/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izbjegavati</a:t>
            </a:r>
            <a:r>
              <a:rPr lang="en-US" sz="2000" dirty="0" smtClean="0"/>
              <a:t> </a:t>
            </a:r>
            <a:r>
              <a:rPr lang="en-US" sz="2000" dirty="0" err="1" smtClean="0"/>
              <a:t>različite</a:t>
            </a:r>
            <a:r>
              <a:rPr lang="en-US" sz="2000" dirty="0" smtClean="0"/>
              <a:t> </a:t>
            </a:r>
            <a:r>
              <a:rPr lang="en-US" sz="2000" dirty="0" err="1" smtClean="0"/>
              <a:t>tipove</a:t>
            </a:r>
            <a:r>
              <a:rPr lang="en-US" sz="2000" dirty="0" smtClean="0"/>
              <a:t> </a:t>
            </a:r>
            <a:r>
              <a:rPr lang="en-US" sz="2000" dirty="0" err="1" smtClean="0"/>
              <a:t>slova</a:t>
            </a:r>
            <a:r>
              <a:rPr lang="en-US" sz="2000" dirty="0" smtClean="0"/>
              <a:t>, </a:t>
            </a:r>
            <a:r>
              <a:rPr lang="en-US" sz="2000" dirty="0" err="1" smtClean="0"/>
              <a:t>podvlačenje</a:t>
            </a:r>
            <a:r>
              <a:rPr lang="en-US" sz="2000" dirty="0" smtClean="0"/>
              <a:t> </a:t>
            </a:r>
            <a:r>
              <a:rPr lang="en-US" sz="2000" dirty="0" err="1" smtClean="0"/>
              <a:t>slova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sjenčenje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PREGLEDNOST</a:t>
            </a:r>
            <a:r>
              <a:rPr lang="hr-HR" sz="2000" b="1" dirty="0" smtClean="0"/>
              <a:t> </a:t>
            </a:r>
            <a:r>
              <a:rPr lang="en-US" sz="2000" b="1" dirty="0" smtClean="0"/>
              <a:t>-</a:t>
            </a:r>
            <a:r>
              <a:rPr lang="hr-HR" sz="2000" b="1" dirty="0" smtClean="0"/>
              <a:t> </a:t>
            </a:r>
            <a:r>
              <a:rPr lang="en-US" sz="2000" dirty="0" err="1" smtClean="0"/>
              <a:t>logični</a:t>
            </a:r>
            <a:r>
              <a:rPr lang="en-US" sz="2000" dirty="0" smtClean="0"/>
              <a:t> </a:t>
            </a:r>
            <a:r>
              <a:rPr lang="en-US" sz="2000" dirty="0" err="1" smtClean="0"/>
              <a:t>slijed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 smtClean="0"/>
              <a:t>izradi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temu</a:t>
            </a:r>
            <a:r>
              <a:rPr lang="en-US" sz="2000" dirty="0" smtClean="0"/>
              <a:t> </a:t>
            </a:r>
            <a:r>
              <a:rPr lang="en-US" sz="2000" dirty="0" err="1" smtClean="0"/>
              <a:t>obraditi</a:t>
            </a:r>
            <a:r>
              <a:rPr lang="en-US" sz="2000" dirty="0" smtClean="0"/>
              <a:t> u </a:t>
            </a:r>
            <a:r>
              <a:rPr lang="en-US" sz="2000" dirty="0" err="1" smtClean="0"/>
              <a:t>logičnom</a:t>
            </a:r>
            <a:r>
              <a:rPr lang="en-US" sz="2000" dirty="0" smtClean="0"/>
              <a:t> </a:t>
            </a:r>
            <a:r>
              <a:rPr lang="en-US" sz="2000" dirty="0" err="1" smtClean="0"/>
              <a:t>slijedu</a:t>
            </a:r>
            <a:r>
              <a:rPr lang="en-US" sz="2000" dirty="0" smtClean="0"/>
              <a:t>: </a:t>
            </a:r>
            <a:r>
              <a:rPr lang="en-US" sz="2000" dirty="0" err="1" smtClean="0"/>
              <a:t>uvod</a:t>
            </a:r>
            <a:r>
              <a:rPr lang="en-US" sz="2000" dirty="0" smtClean="0"/>
              <a:t>, </a:t>
            </a:r>
            <a:r>
              <a:rPr lang="en-US" sz="2000" dirty="0" err="1" smtClean="0"/>
              <a:t>opis</a:t>
            </a:r>
            <a:r>
              <a:rPr lang="en-US" sz="2000" dirty="0" smtClean="0"/>
              <a:t>, </a:t>
            </a:r>
            <a:r>
              <a:rPr lang="en-US" sz="2000" dirty="0" err="1" smtClean="0"/>
              <a:t>razrada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zaključak</a:t>
            </a:r>
            <a:r>
              <a:rPr lang="en-US" sz="2000" dirty="0" smtClean="0"/>
              <a:t>. Sam </a:t>
            </a:r>
            <a:r>
              <a:rPr lang="en-US" sz="2000" dirty="0" err="1" smtClean="0"/>
              <a:t>plakat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navesti</a:t>
            </a:r>
            <a:r>
              <a:rPr lang="en-US" sz="2000" dirty="0" smtClean="0"/>
              <a:t> </a:t>
            </a:r>
            <a:r>
              <a:rPr lang="en-US" sz="2000" dirty="0" err="1" smtClean="0"/>
              <a:t>čitaoca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redoslijed</a:t>
            </a:r>
            <a:r>
              <a:rPr lang="en-US" sz="2000" dirty="0" smtClean="0"/>
              <a:t> </a:t>
            </a:r>
            <a:r>
              <a:rPr lang="en-US" sz="2000" dirty="0" err="1" smtClean="0"/>
              <a:t>čitanja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najbitnije</a:t>
            </a:r>
            <a:r>
              <a:rPr lang="en-US" sz="2000" dirty="0" smtClean="0"/>
              <a:t> </a:t>
            </a:r>
            <a:r>
              <a:rPr lang="en-US" sz="2000" dirty="0" err="1" smtClean="0"/>
              <a:t>stavke</a:t>
            </a:r>
            <a:r>
              <a:rPr lang="en-US" sz="2000" dirty="0" smtClean="0"/>
              <a:t> </a:t>
            </a:r>
            <a:r>
              <a:rPr lang="en-US" sz="2000" dirty="0" err="1" smtClean="0"/>
              <a:t>teme</a:t>
            </a:r>
            <a:r>
              <a:rPr lang="en-US" sz="2000" dirty="0" smtClean="0"/>
              <a:t>, a </a:t>
            </a:r>
            <a:r>
              <a:rPr lang="en-US" sz="2000" dirty="0" err="1" smtClean="0"/>
              <a:t>organizacija</a:t>
            </a:r>
            <a:r>
              <a:rPr lang="en-US" sz="2000" dirty="0" smtClean="0"/>
              <a:t> </a:t>
            </a:r>
            <a:r>
              <a:rPr lang="en-US" sz="2000" dirty="0" err="1" smtClean="0"/>
              <a:t>prostora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jednostavno</a:t>
            </a:r>
            <a:r>
              <a:rPr lang="en-US" sz="2000" dirty="0" smtClean="0"/>
              <a:t> </a:t>
            </a:r>
            <a:r>
              <a:rPr lang="en-US" sz="2000" dirty="0" err="1" smtClean="0"/>
              <a:t>pamćenje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sadržaja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3271992" cy="45659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0"/>
            <a:ext cx="391626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BITNE OSOBINE PLAKATA</a:t>
            </a: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KOMPOZICIJA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Dobro</a:t>
            </a:r>
            <a:r>
              <a:rPr lang="en-US" sz="2000" dirty="0" smtClean="0"/>
              <a:t> </a:t>
            </a:r>
            <a:r>
              <a:rPr lang="en-US" sz="2000" dirty="0" err="1" smtClean="0"/>
              <a:t>izrađen</a:t>
            </a:r>
            <a:r>
              <a:rPr lang="en-US" sz="2000" dirty="0" smtClean="0"/>
              <a:t> </a:t>
            </a:r>
            <a:r>
              <a:rPr lang="en-US" sz="2000" dirty="0" err="1" smtClean="0"/>
              <a:t>plakat</a:t>
            </a:r>
            <a:r>
              <a:rPr lang="en-US" sz="2000" dirty="0" smtClean="0"/>
              <a:t> </a:t>
            </a:r>
            <a:r>
              <a:rPr lang="en-US" sz="2000" dirty="0" err="1" smtClean="0"/>
              <a:t>zahtijeva</a:t>
            </a:r>
            <a:r>
              <a:rPr lang="en-US" sz="2000" dirty="0" smtClean="0"/>
              <a:t> </a:t>
            </a:r>
            <a:r>
              <a:rPr lang="en-US" sz="2000" dirty="0" err="1" smtClean="0"/>
              <a:t>pravilan</a:t>
            </a:r>
            <a:r>
              <a:rPr lang="en-US" sz="2000" dirty="0" smtClean="0"/>
              <a:t> </a:t>
            </a:r>
            <a:r>
              <a:rPr lang="en-US" sz="2000" dirty="0" err="1" smtClean="0"/>
              <a:t>raspored</a:t>
            </a:r>
            <a:r>
              <a:rPr lang="en-US" sz="2000" dirty="0" smtClean="0"/>
              <a:t> </a:t>
            </a:r>
            <a:r>
              <a:rPr lang="en-US" sz="2000" dirty="0" err="1" smtClean="0"/>
              <a:t>elemenata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se </a:t>
            </a:r>
            <a:r>
              <a:rPr lang="en-US" sz="2000" dirty="0" err="1" smtClean="0"/>
              <a:t>zasniva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vizuelnom</a:t>
            </a:r>
            <a:r>
              <a:rPr lang="en-US" sz="2000" dirty="0" smtClean="0"/>
              <a:t> </a:t>
            </a:r>
            <a:r>
              <a:rPr lang="en-US" sz="2000" dirty="0" err="1" smtClean="0"/>
              <a:t>efektu</a:t>
            </a:r>
            <a:r>
              <a:rPr lang="en-US" sz="2000" dirty="0" smtClean="0"/>
              <a:t>, </a:t>
            </a:r>
            <a:r>
              <a:rPr lang="en-US" sz="2000" dirty="0" err="1" smtClean="0"/>
              <a:t>jasnoći</a:t>
            </a:r>
            <a:r>
              <a:rPr lang="en-US" sz="2000" dirty="0" smtClean="0"/>
              <a:t>, </a:t>
            </a:r>
            <a:r>
              <a:rPr lang="en-US" sz="2000" dirty="0" err="1" smtClean="0"/>
              <a:t>preglednosti</a:t>
            </a:r>
            <a:r>
              <a:rPr lang="en-US" sz="2000" dirty="0" smtClean="0"/>
              <a:t>, </a:t>
            </a:r>
            <a:r>
              <a:rPr lang="en-US" sz="2000" dirty="0" err="1" smtClean="0"/>
              <a:t>logičnom</a:t>
            </a:r>
            <a:r>
              <a:rPr lang="en-US" sz="2000" dirty="0" smtClean="0"/>
              <a:t> </a:t>
            </a:r>
            <a:r>
              <a:rPr lang="en-US" sz="2000" dirty="0" err="1" smtClean="0"/>
              <a:t>slijedu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isticanju</a:t>
            </a:r>
            <a:r>
              <a:rPr lang="en-US" sz="2000" dirty="0" smtClean="0"/>
              <a:t> </a:t>
            </a:r>
            <a:r>
              <a:rPr lang="en-US" sz="2000" dirty="0" err="1" smtClean="0"/>
              <a:t>suštinskih</a:t>
            </a:r>
            <a:r>
              <a:rPr lang="en-US" sz="2000" dirty="0" smtClean="0"/>
              <a:t> </a:t>
            </a:r>
            <a:r>
              <a:rPr lang="en-US" sz="2000" dirty="0" err="1" smtClean="0"/>
              <a:t>elemenata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PORUKA PLAKATA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Poruka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mora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jasno</a:t>
            </a:r>
            <a:r>
              <a:rPr lang="en-US" sz="2000" dirty="0" smtClean="0"/>
              <a:t> </a:t>
            </a:r>
            <a:r>
              <a:rPr lang="en-US" sz="2000" dirty="0" err="1" smtClean="0"/>
              <a:t>izražena</a:t>
            </a:r>
            <a:r>
              <a:rPr lang="en-US" sz="2000" dirty="0" smtClean="0"/>
              <a:t> </a:t>
            </a:r>
            <a:r>
              <a:rPr lang="en-US" sz="2000" dirty="0" err="1" smtClean="0"/>
              <a:t>tekstom</a:t>
            </a:r>
            <a:r>
              <a:rPr lang="en-US" sz="2000" dirty="0" smtClean="0"/>
              <a:t>, </a:t>
            </a:r>
            <a:r>
              <a:rPr lang="en-US" sz="2000" dirty="0" err="1" smtClean="0"/>
              <a:t>slikom</a:t>
            </a:r>
            <a:r>
              <a:rPr lang="en-US" sz="2000" dirty="0" smtClean="0"/>
              <a:t>, </a:t>
            </a:r>
            <a:r>
              <a:rPr lang="en-US" sz="2000" dirty="0" err="1" smtClean="0"/>
              <a:t>grafikonima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sličnim</a:t>
            </a:r>
            <a:r>
              <a:rPr lang="en-US" sz="2000" dirty="0" smtClean="0"/>
              <a:t> </a:t>
            </a:r>
            <a:r>
              <a:rPr lang="en-US" sz="2000" dirty="0" err="1" smtClean="0"/>
              <a:t>dodacima</a:t>
            </a:r>
            <a:r>
              <a:rPr lang="en-US" sz="2000" dirty="0" smtClean="0"/>
              <a:t> </a:t>
            </a:r>
            <a:r>
              <a:rPr lang="en-US" sz="2000" dirty="0" err="1" smtClean="0"/>
              <a:t>usklađenim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temom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4860032" y="350100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Fotografija067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3816424" cy="2695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332656"/>
            <a:ext cx="4957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ESTETSKI ELEMENTI PLAKATA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040" y="764704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BOJA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Prilikom</a:t>
            </a:r>
            <a:r>
              <a:rPr lang="en-US" sz="2000" dirty="0" smtClean="0"/>
              <a:t> </a:t>
            </a:r>
            <a:r>
              <a:rPr lang="en-US" sz="2000" dirty="0" err="1" smtClean="0"/>
              <a:t>odabira</a:t>
            </a:r>
            <a:r>
              <a:rPr lang="en-US" sz="2000" dirty="0" smtClean="0"/>
              <a:t> </a:t>
            </a:r>
            <a:r>
              <a:rPr lang="en-US" sz="2000" dirty="0" err="1" smtClean="0"/>
              <a:t>pozadinske</a:t>
            </a:r>
            <a:r>
              <a:rPr lang="en-US" sz="2000" dirty="0" smtClean="0"/>
              <a:t> </a:t>
            </a:r>
            <a:r>
              <a:rPr lang="en-US" sz="2000" dirty="0" err="1" smtClean="0"/>
              <a:t>boje</a:t>
            </a:r>
            <a:r>
              <a:rPr lang="en-US" sz="2000" dirty="0" smtClean="0"/>
              <a:t>, </a:t>
            </a:r>
            <a:r>
              <a:rPr lang="en-US" sz="2000" dirty="0" err="1" smtClean="0"/>
              <a:t>boje</a:t>
            </a:r>
            <a:r>
              <a:rPr lang="en-US" sz="2000" dirty="0" smtClean="0"/>
              <a:t> </a:t>
            </a:r>
            <a:r>
              <a:rPr lang="en-US" sz="2000" dirty="0" err="1" smtClean="0"/>
              <a:t>teksta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sotalih</a:t>
            </a:r>
            <a:r>
              <a:rPr lang="en-US" sz="2000" dirty="0" smtClean="0"/>
              <a:t> </a:t>
            </a:r>
            <a:r>
              <a:rPr lang="en-US" sz="2000" dirty="0" err="1" smtClean="0"/>
              <a:t>elemenata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voditi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</a:t>
            </a:r>
            <a:r>
              <a:rPr lang="en-US" sz="2000" dirty="0" smtClean="0"/>
              <a:t> o </a:t>
            </a:r>
            <a:r>
              <a:rPr lang="en-US" sz="2000" dirty="0" err="1" smtClean="0"/>
              <a:t>utiscima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će</a:t>
            </a:r>
            <a:r>
              <a:rPr lang="en-US" sz="2000" dirty="0" smtClean="0"/>
              <a:t> </a:t>
            </a:r>
            <a:r>
              <a:rPr lang="en-US" sz="2000" dirty="0" err="1" smtClean="0"/>
              <a:t>ostaviti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čitaoce</a:t>
            </a:r>
            <a:r>
              <a:rPr lang="en-US" sz="2000" dirty="0" smtClean="0"/>
              <a:t>. </a:t>
            </a:r>
            <a:r>
              <a:rPr lang="en-US" sz="2000" dirty="0" err="1" smtClean="0"/>
              <a:t>Preporučuje</a:t>
            </a:r>
            <a:r>
              <a:rPr lang="en-US" sz="2000" dirty="0" smtClean="0"/>
              <a:t> se </a:t>
            </a:r>
            <a:r>
              <a:rPr lang="en-US" sz="2000" dirty="0" err="1" smtClean="0"/>
              <a:t>napraviti</a:t>
            </a:r>
            <a:r>
              <a:rPr lang="en-US" sz="2000" dirty="0" smtClean="0"/>
              <a:t> </a:t>
            </a:r>
            <a:r>
              <a:rPr lang="en-US" sz="2000" dirty="0" err="1" smtClean="0"/>
              <a:t>kontrast</a:t>
            </a:r>
            <a:r>
              <a:rPr lang="en-US" sz="2000" dirty="0" smtClean="0"/>
              <a:t> </a:t>
            </a:r>
            <a:r>
              <a:rPr lang="en-US" sz="2000" dirty="0" err="1" smtClean="0"/>
              <a:t>boje</a:t>
            </a:r>
            <a:r>
              <a:rPr lang="en-US" sz="2000" dirty="0" smtClean="0"/>
              <a:t> </a:t>
            </a:r>
            <a:r>
              <a:rPr lang="en-US" sz="2000" dirty="0" err="1" smtClean="0"/>
              <a:t>podloge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boje</a:t>
            </a:r>
            <a:r>
              <a:rPr lang="en-US" sz="2000" dirty="0" smtClean="0"/>
              <a:t> </a:t>
            </a:r>
            <a:r>
              <a:rPr lang="en-US" sz="2000" dirty="0" err="1" smtClean="0"/>
              <a:t>teksta</a:t>
            </a:r>
            <a:r>
              <a:rPr lang="en-US" sz="2000" dirty="0" smtClean="0"/>
              <a:t> u </a:t>
            </a:r>
            <a:r>
              <a:rPr lang="en-US" sz="2000" dirty="0" err="1" smtClean="0"/>
              <a:t>cilju</a:t>
            </a:r>
            <a:r>
              <a:rPr lang="en-US" sz="2000" dirty="0" smtClean="0"/>
              <a:t> </a:t>
            </a:r>
            <a:r>
              <a:rPr lang="en-US" sz="2000" dirty="0" err="1" smtClean="0"/>
              <a:t>čitljivosti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bolje</a:t>
            </a:r>
            <a:r>
              <a:rPr lang="en-US" sz="2000" dirty="0" smtClean="0"/>
              <a:t> </a:t>
            </a:r>
            <a:r>
              <a:rPr lang="en-US" sz="2000" dirty="0" err="1" smtClean="0"/>
              <a:t>uočljivosti</a:t>
            </a:r>
            <a:r>
              <a:rPr lang="en-US" sz="2000" dirty="0" smtClean="0"/>
              <a:t>. </a:t>
            </a:r>
            <a:r>
              <a:rPr lang="en-US" sz="2000" dirty="0" err="1" smtClean="0"/>
              <a:t>Samim</a:t>
            </a:r>
            <a:r>
              <a:rPr lang="en-US" sz="2000" dirty="0" smtClean="0"/>
              <a:t> </a:t>
            </a:r>
            <a:r>
              <a:rPr lang="en-US" sz="2000" dirty="0" err="1" smtClean="0"/>
              <a:t>kontrastom</a:t>
            </a:r>
            <a:r>
              <a:rPr lang="en-US" sz="2000" dirty="0" smtClean="0"/>
              <a:t> </a:t>
            </a:r>
            <a:r>
              <a:rPr lang="en-US" sz="2000" dirty="0" err="1" smtClean="0"/>
              <a:t>postiže</a:t>
            </a:r>
            <a:r>
              <a:rPr lang="en-US" sz="2000" dirty="0" smtClean="0"/>
              <a:t> se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bolje</a:t>
            </a:r>
            <a:r>
              <a:rPr lang="en-US" sz="2000" dirty="0" smtClean="0"/>
              <a:t> </a:t>
            </a:r>
            <a:r>
              <a:rPr lang="en-US" sz="2000" dirty="0" err="1" smtClean="0"/>
              <a:t>pamćenje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sadržaja</a:t>
            </a:r>
            <a:r>
              <a:rPr lang="en-US" sz="2000" dirty="0" smtClean="0"/>
              <a:t>. </a:t>
            </a:r>
            <a:r>
              <a:rPr lang="en-US" sz="2000" dirty="0" err="1" smtClean="0"/>
              <a:t>Boje</a:t>
            </a:r>
            <a:r>
              <a:rPr lang="en-US" sz="2000" dirty="0" smtClean="0"/>
              <a:t> se </a:t>
            </a:r>
            <a:r>
              <a:rPr lang="en-US" sz="2000" dirty="0" err="1" smtClean="0"/>
              <a:t>mogu</a:t>
            </a:r>
            <a:r>
              <a:rPr lang="en-US" sz="2000" dirty="0" smtClean="0"/>
              <a:t> </a:t>
            </a:r>
            <a:r>
              <a:rPr lang="en-US" sz="2000" dirty="0" err="1" smtClean="0"/>
              <a:t>odabrati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zavisno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teme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MEĐUPROSTOR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Međuprostor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bi </a:t>
            </a:r>
            <a:r>
              <a:rPr lang="en-US" sz="2000" dirty="0" err="1" smtClean="0"/>
              <a:t>trebao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umjereno</a:t>
            </a:r>
            <a:r>
              <a:rPr lang="en-US" sz="2000" dirty="0" smtClean="0"/>
              <a:t> </a:t>
            </a:r>
            <a:r>
              <a:rPr lang="en-US" sz="2000" dirty="0" err="1" smtClean="0"/>
              <a:t>ispunjen</a:t>
            </a:r>
            <a:r>
              <a:rPr lang="en-US" sz="2000" dirty="0" smtClean="0"/>
              <a:t> </a:t>
            </a:r>
            <a:r>
              <a:rPr lang="en-US" sz="2000" dirty="0" err="1" smtClean="0"/>
              <a:t>bojom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tekstom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usklađen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cjelokupnim</a:t>
            </a:r>
            <a:r>
              <a:rPr lang="en-US" sz="2000" dirty="0" smtClean="0"/>
              <a:t> </a:t>
            </a:r>
            <a:r>
              <a:rPr lang="en-US" sz="2000" dirty="0" err="1" smtClean="0"/>
              <a:t>izgledom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endParaRPr lang="en-US" sz="2000" dirty="0" smtClean="0"/>
          </a:p>
        </p:txBody>
      </p:sp>
      <p:pic>
        <p:nvPicPr>
          <p:cNvPr id="4" name="Picture 3" descr="ddk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73016"/>
            <a:ext cx="1931831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332656"/>
            <a:ext cx="6835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Dobro došli na seminar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916832"/>
            <a:ext cx="506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2"/>
              </a:rPr>
              <a:t>usavrsavanje.weebly.com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412776"/>
            <a:ext cx="637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3399"/>
                </a:solidFill>
              </a:rPr>
              <a:t>Web adresa seminara učesnika OŠ “Boško Buha”</a:t>
            </a:r>
            <a:endParaRPr lang="en-US" sz="2400" b="1" dirty="0">
              <a:solidFill>
                <a:srgbClr val="003399"/>
              </a:solidFill>
            </a:endParaRPr>
          </a:p>
        </p:txBody>
      </p:sp>
      <p:pic>
        <p:nvPicPr>
          <p:cNvPr id="6" name="Picture 5" descr="Book_Rapid-eLearni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16832"/>
            <a:ext cx="2433808" cy="2642847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3275856" y="2996952"/>
            <a:ext cx="3168352" cy="1728192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Posjetite vašu web stranicu i pošaljite pozdravnu poruku na online panou Linoit</a:t>
            </a:r>
          </a:p>
          <a:p>
            <a:pPr algn="ctr"/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LINK SE NALAZI NA SAJTU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332656"/>
            <a:ext cx="4957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ESTETSKI ELEMENTI PLAKATA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OKVIR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Okvir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jednostavan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nekim</a:t>
            </a:r>
            <a:r>
              <a:rPr lang="en-US" sz="2000" dirty="0" smtClean="0"/>
              <a:t> </a:t>
            </a:r>
            <a:r>
              <a:rPr lang="en-US" sz="2000" dirty="0" err="1" smtClean="0"/>
              <a:t>zanimljivim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elementima</a:t>
            </a:r>
            <a:r>
              <a:rPr lang="en-US" sz="2000" dirty="0" smtClean="0"/>
              <a:t>, </a:t>
            </a:r>
            <a:r>
              <a:rPr lang="en-US" sz="2000" dirty="0" err="1" smtClean="0"/>
              <a:t>ali</a:t>
            </a:r>
            <a:r>
              <a:rPr lang="en-US" sz="2000" dirty="0" smtClean="0"/>
              <a:t> </a:t>
            </a:r>
            <a:r>
              <a:rPr lang="en-US" sz="2000" dirty="0" err="1" smtClean="0"/>
              <a:t>takođe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voditi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</a:t>
            </a:r>
            <a:r>
              <a:rPr lang="en-US" sz="2000" dirty="0" smtClean="0"/>
              <a:t> o </a:t>
            </a:r>
            <a:r>
              <a:rPr lang="en-US" sz="2000" dirty="0" err="1" smtClean="0"/>
              <a:t>njegovoj</a:t>
            </a:r>
            <a:r>
              <a:rPr lang="en-US" sz="2000" dirty="0" smtClean="0"/>
              <a:t> </a:t>
            </a:r>
            <a:r>
              <a:rPr lang="en-US" sz="2000" dirty="0" err="1" smtClean="0"/>
              <a:t>funkcionalnosti.Najbolje</a:t>
            </a:r>
            <a:r>
              <a:rPr lang="en-US" sz="2000" dirty="0" smtClean="0"/>
              <a:t> je </a:t>
            </a:r>
            <a:r>
              <a:rPr lang="en-US" sz="2000" dirty="0" err="1" smtClean="0"/>
              <a:t>uokviriti</a:t>
            </a:r>
            <a:r>
              <a:rPr lang="en-US" sz="2000" dirty="0" smtClean="0"/>
              <a:t> </a:t>
            </a:r>
            <a:r>
              <a:rPr lang="en-US" sz="2000" dirty="0" err="1" smtClean="0"/>
              <a:t>plakat</a:t>
            </a:r>
            <a:r>
              <a:rPr lang="en-US" sz="2000" dirty="0" smtClean="0"/>
              <a:t> </a:t>
            </a:r>
            <a:r>
              <a:rPr lang="en-US" sz="2000" dirty="0" err="1" smtClean="0"/>
              <a:t>jednostavnim</a:t>
            </a:r>
            <a:r>
              <a:rPr lang="en-US" sz="2000" dirty="0" smtClean="0"/>
              <a:t> </a:t>
            </a:r>
            <a:r>
              <a:rPr lang="en-US" sz="2000" dirty="0" err="1" smtClean="0"/>
              <a:t>linijama</a:t>
            </a:r>
            <a:r>
              <a:rPr lang="en-US" sz="2000" dirty="0" smtClean="0"/>
              <a:t> </a:t>
            </a:r>
            <a:r>
              <a:rPr lang="en-US" sz="2000" dirty="0" err="1" smtClean="0"/>
              <a:t>koje</a:t>
            </a:r>
            <a:r>
              <a:rPr lang="en-US" sz="2000" dirty="0" smtClean="0"/>
              <a:t> ne </a:t>
            </a:r>
            <a:r>
              <a:rPr lang="en-US" sz="2000" dirty="0" err="1" smtClean="0"/>
              <a:t>skreću</a:t>
            </a:r>
            <a:r>
              <a:rPr lang="en-US" sz="2000" dirty="0" smtClean="0"/>
              <a:t> </a:t>
            </a:r>
            <a:r>
              <a:rPr lang="en-US" sz="2000" dirty="0" err="1" smtClean="0"/>
              <a:t>pažnju</a:t>
            </a:r>
            <a:r>
              <a:rPr lang="en-US" sz="2000" dirty="0" smtClean="0"/>
              <a:t> </a:t>
            </a:r>
            <a:r>
              <a:rPr lang="en-US" sz="2000" dirty="0" err="1" smtClean="0"/>
              <a:t>čitaocima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STIL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Stil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dozvoljava</a:t>
            </a:r>
            <a:r>
              <a:rPr lang="en-US" sz="2000" dirty="0" smtClean="0"/>
              <a:t> </a:t>
            </a:r>
            <a:r>
              <a:rPr lang="en-US" sz="2000" dirty="0" err="1" smtClean="0"/>
              <a:t>ispoljavanje</a:t>
            </a:r>
            <a:r>
              <a:rPr lang="en-US" sz="2000" dirty="0" smtClean="0"/>
              <a:t> </a:t>
            </a:r>
            <a:r>
              <a:rPr lang="en-US" sz="2000" dirty="0" err="1" smtClean="0"/>
              <a:t>kreativnosti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originalnosti</a:t>
            </a:r>
            <a:r>
              <a:rPr lang="en-US" sz="2000" dirty="0" smtClean="0"/>
              <a:t> </a:t>
            </a:r>
            <a:r>
              <a:rPr lang="en-US" sz="2000" dirty="0" err="1" smtClean="0"/>
              <a:t>autora</a:t>
            </a:r>
            <a:r>
              <a:rPr lang="en-US" sz="2000" dirty="0" smtClean="0"/>
              <a:t>,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raznih</a:t>
            </a:r>
            <a:r>
              <a:rPr lang="en-US" sz="2000" dirty="0" smtClean="0"/>
              <a:t> </a:t>
            </a:r>
            <a:r>
              <a:rPr lang="en-US" sz="2000" dirty="0" err="1" smtClean="0"/>
              <a:t>zanimljivih</a:t>
            </a:r>
            <a:r>
              <a:rPr lang="en-US" sz="2000" dirty="0" smtClean="0"/>
              <a:t> </a:t>
            </a:r>
            <a:r>
              <a:rPr lang="en-US" sz="2000" dirty="0" err="1" smtClean="0"/>
              <a:t>rješenja</a:t>
            </a:r>
            <a:r>
              <a:rPr lang="en-US" sz="2000" dirty="0" smtClean="0"/>
              <a:t>. </a:t>
            </a:r>
          </a:p>
          <a:p>
            <a:endParaRPr lang="en-US" sz="2000" dirty="0"/>
          </a:p>
        </p:txBody>
      </p:sp>
      <p:pic>
        <p:nvPicPr>
          <p:cNvPr id="5" name="Picture 4" descr="131003-Plakat_d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12976"/>
            <a:ext cx="2112892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12976"/>
            <a:ext cx="2253609" cy="30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Fotografija0677-1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059832" y="3645024"/>
            <a:ext cx="3149958" cy="22246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0"/>
            <a:ext cx="30538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SADRŽAJI PLAKATA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178701"/>
            <a:ext cx="44349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TEKSTUALNI SADRŽAJI PLAKATA</a:t>
            </a:r>
            <a:endParaRPr lang="sr-Latn-ME" sz="2000" b="1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Naslov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čitljiv</a:t>
            </a:r>
            <a:r>
              <a:rPr lang="en-US" sz="2000" dirty="0" smtClean="0"/>
              <a:t> s </a:t>
            </a:r>
            <a:r>
              <a:rPr lang="en-US" sz="2000" dirty="0" err="1" smtClean="0"/>
              <a:t>razdaljine</a:t>
            </a:r>
            <a:r>
              <a:rPr lang="en-US" sz="2000" dirty="0" smtClean="0"/>
              <a:t> od </a:t>
            </a:r>
            <a:r>
              <a:rPr lang="en-US" sz="2000" dirty="0" err="1" smtClean="0"/>
              <a:t>najmanje</a:t>
            </a:r>
            <a:r>
              <a:rPr lang="en-US" sz="2000" dirty="0" smtClean="0"/>
              <a:t> </a:t>
            </a:r>
            <a:r>
              <a:rPr lang="en-US" sz="2000" dirty="0" err="1" smtClean="0"/>
              <a:t>dva</a:t>
            </a:r>
            <a:r>
              <a:rPr lang="en-US" sz="2000" dirty="0" smtClean="0"/>
              <a:t> </a:t>
            </a:r>
            <a:r>
              <a:rPr lang="en-US" sz="2000" dirty="0" err="1" smtClean="0"/>
              <a:t>metra</a:t>
            </a:r>
            <a:r>
              <a:rPr lang="en-US" sz="2000" dirty="0" smtClean="0"/>
              <a:t>, a </a:t>
            </a:r>
            <a:r>
              <a:rPr lang="en-US" sz="2000" dirty="0" err="1" smtClean="0"/>
              <a:t>preporuka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veličinu</a:t>
            </a:r>
            <a:r>
              <a:rPr lang="en-US" sz="2000" dirty="0" smtClean="0"/>
              <a:t> </a:t>
            </a:r>
            <a:r>
              <a:rPr lang="en-US" sz="2000" dirty="0" err="1" smtClean="0"/>
              <a:t>slova</a:t>
            </a:r>
            <a:r>
              <a:rPr lang="en-US" sz="2000" dirty="0" smtClean="0"/>
              <a:t> je 80 </a:t>
            </a:r>
            <a:r>
              <a:rPr lang="en-US" sz="2000" dirty="0" err="1" smtClean="0"/>
              <a:t>tačaka</a:t>
            </a:r>
            <a:endParaRPr lang="sr-Latn-ME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Podnaslov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čitljiv</a:t>
            </a:r>
            <a:r>
              <a:rPr lang="en-US" sz="2000" dirty="0" smtClean="0"/>
              <a:t> s </a:t>
            </a:r>
            <a:r>
              <a:rPr lang="en-US" sz="2000" dirty="0" err="1" smtClean="0"/>
              <a:t>razdaljine</a:t>
            </a:r>
            <a:r>
              <a:rPr lang="en-US" sz="2000" dirty="0" smtClean="0"/>
              <a:t> od </a:t>
            </a:r>
            <a:r>
              <a:rPr lang="en-US" sz="2000" dirty="0" err="1" smtClean="0"/>
              <a:t>najmanje</a:t>
            </a:r>
            <a:r>
              <a:rPr lang="en-US" sz="2000" dirty="0" smtClean="0"/>
              <a:t> 1,5 </a:t>
            </a:r>
            <a:r>
              <a:rPr lang="en-US" sz="2000" dirty="0" err="1" smtClean="0"/>
              <a:t>metar</a:t>
            </a:r>
            <a:r>
              <a:rPr lang="en-US" sz="2000" dirty="0" smtClean="0"/>
              <a:t>, a </a:t>
            </a:r>
            <a:r>
              <a:rPr lang="en-US" sz="2000" dirty="0" err="1" smtClean="0"/>
              <a:t>preporuka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veličinu</a:t>
            </a:r>
            <a:r>
              <a:rPr lang="en-US" sz="2000" dirty="0" smtClean="0"/>
              <a:t> </a:t>
            </a:r>
            <a:r>
              <a:rPr lang="en-US" sz="2000" dirty="0" err="1" smtClean="0"/>
              <a:t>slova</a:t>
            </a:r>
            <a:r>
              <a:rPr lang="en-US" sz="2000" dirty="0" smtClean="0"/>
              <a:t> je 34-38</a:t>
            </a:r>
            <a:endParaRPr lang="sr-Latn-ME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Tekst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čitljiv</a:t>
            </a:r>
            <a:r>
              <a:rPr lang="en-US" sz="2000" dirty="0" smtClean="0"/>
              <a:t> s </a:t>
            </a:r>
            <a:r>
              <a:rPr lang="en-US" sz="2000" dirty="0" err="1" smtClean="0"/>
              <a:t>najmanje</a:t>
            </a:r>
            <a:r>
              <a:rPr lang="en-US" sz="2000" dirty="0" smtClean="0"/>
              <a:t> 1,5 </a:t>
            </a:r>
            <a:r>
              <a:rPr lang="en-US" sz="2000" dirty="0" err="1" smtClean="0"/>
              <a:t>metar</a:t>
            </a:r>
            <a:r>
              <a:rPr lang="en-US" sz="2000" dirty="0" smtClean="0"/>
              <a:t>, a </a:t>
            </a:r>
            <a:r>
              <a:rPr lang="en-US" sz="2000" dirty="0" err="1" smtClean="0"/>
              <a:t>preporuka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veličinu</a:t>
            </a:r>
            <a:r>
              <a:rPr lang="en-US" sz="2000" dirty="0" smtClean="0"/>
              <a:t> </a:t>
            </a:r>
            <a:r>
              <a:rPr lang="en-US" sz="2000" dirty="0" err="1" smtClean="0"/>
              <a:t>slova</a:t>
            </a:r>
            <a:r>
              <a:rPr lang="en-US" sz="2000" dirty="0" smtClean="0"/>
              <a:t> je 18-24 </a:t>
            </a:r>
            <a:r>
              <a:rPr lang="en-US" sz="2000" dirty="0" err="1" smtClean="0"/>
              <a:t>tačaka</a:t>
            </a:r>
            <a:endParaRPr lang="sr-Latn-ME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Plakat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ne </a:t>
            </a:r>
            <a:r>
              <a:rPr lang="en-US" sz="2000" dirty="0" err="1" smtClean="0"/>
              <a:t>smije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sadržati</a:t>
            </a:r>
            <a:r>
              <a:rPr lang="en-US" sz="2000" dirty="0" smtClean="0"/>
              <a:t> </a:t>
            </a:r>
            <a:r>
              <a:rPr lang="en-US" sz="2000" dirty="0" err="1" smtClean="0"/>
              <a:t>cijeli</a:t>
            </a:r>
            <a:r>
              <a:rPr lang="en-US" sz="2000" dirty="0" smtClean="0"/>
              <a:t> </a:t>
            </a:r>
            <a:r>
              <a:rPr lang="en-US" sz="2000" dirty="0" err="1" smtClean="0"/>
              <a:t>referat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</p:txBody>
      </p:sp>
      <p:pic>
        <p:nvPicPr>
          <p:cNvPr id="5" name="Picture 4" descr="20130826-Ruka-prijateljstva-pl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529682" cy="50846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0"/>
            <a:ext cx="30538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SADRŽAJI PLAKATA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748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TEKSTUALNI SADRŽAJI PLAKATA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Blokovi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teksta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ne bi </a:t>
            </a:r>
            <a:r>
              <a:rPr lang="en-US" sz="2000" dirty="0" err="1" smtClean="0"/>
              <a:t>trebali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sadržavati</a:t>
            </a:r>
            <a:r>
              <a:rPr lang="en-US" sz="2000" dirty="0" smtClean="0"/>
              <a:t> </a:t>
            </a:r>
            <a:r>
              <a:rPr lang="en-US" sz="2000" dirty="0" err="1" smtClean="0"/>
              <a:t>više</a:t>
            </a:r>
            <a:r>
              <a:rPr lang="en-US" sz="2000" dirty="0" smtClean="0"/>
              <a:t> od 12 do 15 </a:t>
            </a:r>
            <a:r>
              <a:rPr lang="en-US" sz="2000" dirty="0" err="1" smtClean="0"/>
              <a:t>redova</a:t>
            </a:r>
            <a:endParaRPr lang="en-US" sz="2000" dirty="0" smtClean="0"/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Sveukupni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tekst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imati</a:t>
            </a:r>
            <a:r>
              <a:rPr lang="en-US" sz="2000" dirty="0" smtClean="0"/>
              <a:t> </a:t>
            </a:r>
            <a:r>
              <a:rPr lang="en-US" sz="2000" dirty="0" err="1" smtClean="0"/>
              <a:t>oko</a:t>
            </a:r>
            <a:r>
              <a:rPr lang="en-US" sz="2000" dirty="0" smtClean="0"/>
              <a:t> 500 </a:t>
            </a:r>
            <a:r>
              <a:rPr lang="en-US" sz="2000" dirty="0" err="1" smtClean="0"/>
              <a:t>riječi</a:t>
            </a:r>
            <a:endParaRPr lang="en-US" sz="2000" dirty="0" smtClean="0"/>
          </a:p>
          <a:p>
            <a:pPr lvl="0"/>
            <a:r>
              <a:rPr lang="en-US" sz="2000" dirty="0" err="1" smtClean="0"/>
              <a:t>Pojedini</a:t>
            </a:r>
            <a:r>
              <a:rPr lang="en-US" sz="2000" dirty="0" smtClean="0"/>
              <a:t> </a:t>
            </a:r>
            <a:r>
              <a:rPr lang="en-US" sz="2000" dirty="0" err="1" smtClean="0"/>
              <a:t>dijelovi</a:t>
            </a:r>
            <a:r>
              <a:rPr lang="en-US" sz="2000" dirty="0" smtClean="0"/>
              <a:t> </a:t>
            </a:r>
            <a:r>
              <a:rPr lang="en-US" sz="2000" dirty="0" err="1" smtClean="0"/>
              <a:t>teksta</a:t>
            </a:r>
            <a:r>
              <a:rPr lang="en-US" sz="2000" dirty="0" smtClean="0"/>
              <a:t> </a:t>
            </a:r>
            <a:r>
              <a:rPr lang="en-US" sz="2000" dirty="0" err="1" smtClean="0"/>
              <a:t>mogu</a:t>
            </a:r>
            <a:r>
              <a:rPr lang="en-US" sz="2000" dirty="0" smtClean="0"/>
              <a:t> se </a:t>
            </a:r>
            <a:r>
              <a:rPr lang="en-US" sz="2000" dirty="0" err="1" smtClean="0"/>
              <a:t>naglasiti</a:t>
            </a:r>
            <a:r>
              <a:rPr lang="en-US" sz="2000" dirty="0" smtClean="0"/>
              <a:t> </a:t>
            </a:r>
            <a:r>
              <a:rPr lang="en-US" sz="2000" dirty="0" err="1" smtClean="0"/>
              <a:t>uokvirivanjem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jačom</a:t>
            </a:r>
            <a:r>
              <a:rPr lang="en-US" sz="2000" dirty="0" smtClean="0"/>
              <a:t> </a:t>
            </a:r>
            <a:r>
              <a:rPr lang="en-US" sz="2000" dirty="0" err="1" smtClean="0"/>
              <a:t>bojom</a:t>
            </a:r>
            <a:endParaRPr lang="en-US" sz="2000" dirty="0" smtClean="0"/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Kratki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navodi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pregledniji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jasniji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cjelovitih</a:t>
            </a:r>
            <a:r>
              <a:rPr lang="en-US" sz="2000" dirty="0" smtClean="0"/>
              <a:t> </a:t>
            </a:r>
            <a:r>
              <a:rPr lang="en-US" sz="2000" dirty="0" err="1" smtClean="0"/>
              <a:t>rečenica</a:t>
            </a:r>
            <a:endParaRPr lang="en-US" sz="2000" dirty="0" smtClean="0"/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Važni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podaci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mogu</a:t>
            </a:r>
            <a:r>
              <a:rPr lang="en-US" sz="2000" dirty="0" smtClean="0"/>
              <a:t> se </a:t>
            </a:r>
            <a:r>
              <a:rPr lang="en-US" sz="2000" dirty="0" err="1" smtClean="0"/>
              <a:t>istaknuti</a:t>
            </a:r>
            <a:r>
              <a:rPr lang="en-US" sz="2000" dirty="0" smtClean="0"/>
              <a:t> </a:t>
            </a:r>
            <a:r>
              <a:rPr lang="en-US" sz="2000" dirty="0" err="1" smtClean="0"/>
              <a:t>podebljanim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većim</a:t>
            </a:r>
            <a:r>
              <a:rPr lang="en-US" sz="2000" dirty="0" smtClean="0"/>
              <a:t> </a:t>
            </a:r>
            <a:r>
              <a:rPr lang="en-US" sz="2000" dirty="0" err="1" smtClean="0"/>
              <a:t>slovima</a:t>
            </a:r>
            <a:endParaRPr lang="en-US" sz="2000" dirty="0" smtClean="0"/>
          </a:p>
          <a:p>
            <a:pPr lvl="0"/>
            <a:r>
              <a:rPr lang="en-US" sz="2000" dirty="0" err="1" smtClean="0"/>
              <a:t>Najbolje</a:t>
            </a:r>
            <a:r>
              <a:rPr lang="en-US" sz="2000" dirty="0" smtClean="0"/>
              <a:t> se </a:t>
            </a:r>
            <a:r>
              <a:rPr lang="en-US" sz="2000" dirty="0" err="1" smtClean="0"/>
              <a:t>čitaju</a:t>
            </a:r>
            <a:r>
              <a:rPr lang="en-US" sz="2000" dirty="0" smtClean="0"/>
              <a:t> </a:t>
            </a:r>
            <a:r>
              <a:rPr lang="en-US" sz="2000" dirty="0" err="1" smtClean="0"/>
              <a:t>tamna</a:t>
            </a:r>
            <a:r>
              <a:rPr lang="en-US" sz="2000" dirty="0" smtClean="0"/>
              <a:t> </a:t>
            </a:r>
            <a:r>
              <a:rPr lang="en-US" sz="2000" dirty="0" err="1" smtClean="0"/>
              <a:t>slova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bijeloj</a:t>
            </a:r>
            <a:r>
              <a:rPr lang="en-US" sz="2000" dirty="0" smtClean="0"/>
              <a:t> </a:t>
            </a:r>
            <a:r>
              <a:rPr lang="en-US" sz="2000" dirty="0" err="1" smtClean="0"/>
              <a:t>podlozi</a:t>
            </a:r>
            <a:endParaRPr lang="en-US" sz="2000" dirty="0" smtClean="0"/>
          </a:p>
          <a:p>
            <a:pPr lvl="0"/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izbjegavati</a:t>
            </a:r>
            <a:r>
              <a:rPr lang="en-US" sz="2000" dirty="0" smtClean="0"/>
              <a:t> : </a:t>
            </a:r>
            <a:r>
              <a:rPr lang="en-US" sz="2000" dirty="0" err="1" smtClean="0"/>
              <a:t>različite</a:t>
            </a:r>
            <a:r>
              <a:rPr lang="en-US" sz="2000" dirty="0" smtClean="0"/>
              <a:t> </a:t>
            </a:r>
            <a:r>
              <a:rPr lang="en-US" sz="2000" dirty="0" err="1" smtClean="0"/>
              <a:t>fontove</a:t>
            </a:r>
            <a:r>
              <a:rPr lang="en-US" sz="2000" dirty="0" smtClean="0"/>
              <a:t> </a:t>
            </a:r>
            <a:r>
              <a:rPr lang="en-US" sz="2000" dirty="0" err="1" smtClean="0"/>
              <a:t>slovnih</a:t>
            </a:r>
            <a:r>
              <a:rPr lang="en-US" sz="2000" dirty="0" smtClean="0"/>
              <a:t> </a:t>
            </a:r>
            <a:r>
              <a:rPr lang="en-US" sz="2000" dirty="0" err="1" smtClean="0"/>
              <a:t>znakova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podvlačenje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sjenčenje</a:t>
            </a:r>
            <a:r>
              <a:rPr lang="en-US" sz="2000" dirty="0" smtClean="0"/>
              <a:t> </a:t>
            </a:r>
            <a:r>
              <a:rPr lang="en-US" sz="2000" dirty="0" err="1" smtClean="0"/>
              <a:t>jer</a:t>
            </a:r>
            <a:r>
              <a:rPr lang="en-US" sz="2000" dirty="0" smtClean="0"/>
              <a:t> to </a:t>
            </a:r>
            <a:r>
              <a:rPr lang="en-US" sz="2000" dirty="0" err="1" smtClean="0"/>
              <a:t>odvlači</a:t>
            </a:r>
            <a:r>
              <a:rPr lang="en-US" sz="2000" dirty="0" smtClean="0"/>
              <a:t> </a:t>
            </a:r>
            <a:r>
              <a:rPr lang="en-US" sz="2000" dirty="0" err="1" smtClean="0"/>
              <a:t>pažnju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sadržaja</a:t>
            </a:r>
            <a:endParaRPr lang="en-US" sz="2000" dirty="0" smtClean="0"/>
          </a:p>
          <a:p>
            <a:pPr lvl="0"/>
            <a:r>
              <a:rPr lang="en-US" sz="2000" dirty="0" err="1" smtClean="0"/>
              <a:t>Izbjegavati</a:t>
            </a:r>
            <a:r>
              <a:rPr lang="en-US" sz="2000" dirty="0" smtClean="0"/>
              <a:t> </a:t>
            </a:r>
            <a:r>
              <a:rPr lang="en-US" sz="2000" dirty="0" err="1" smtClean="0"/>
              <a:t>kolorističke</a:t>
            </a:r>
            <a:r>
              <a:rPr lang="en-US" sz="2000" dirty="0" smtClean="0"/>
              <a:t> </a:t>
            </a:r>
            <a:r>
              <a:rPr lang="en-US" sz="2000" dirty="0" err="1" smtClean="0"/>
              <a:t>kontraste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tekst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fluorescentnom</a:t>
            </a:r>
            <a:r>
              <a:rPr lang="en-US" sz="2000" dirty="0" smtClean="0"/>
              <a:t> </a:t>
            </a:r>
            <a:r>
              <a:rPr lang="en-US" sz="2000" dirty="0" err="1" smtClean="0"/>
              <a:t>papiru</a:t>
            </a:r>
            <a:r>
              <a:rPr lang="en-US" sz="2000" dirty="0" smtClean="0"/>
              <a:t> </a:t>
            </a:r>
            <a:r>
              <a:rPr lang="en-US" sz="2000" dirty="0" err="1" smtClean="0"/>
              <a:t>zbog</a:t>
            </a:r>
            <a:r>
              <a:rPr lang="en-US" sz="2000" dirty="0" smtClean="0"/>
              <a:t> </a:t>
            </a:r>
            <a:r>
              <a:rPr lang="en-US" sz="2000" dirty="0" err="1" smtClean="0"/>
              <a:t>otežanog</a:t>
            </a:r>
            <a:r>
              <a:rPr lang="en-US" sz="2000" dirty="0" smtClean="0"/>
              <a:t> </a:t>
            </a:r>
            <a:r>
              <a:rPr lang="en-US" sz="2000" dirty="0" err="1" smtClean="0"/>
              <a:t>čitanja</a:t>
            </a:r>
            <a:endParaRPr lang="en-US" sz="2000" dirty="0" smtClean="0"/>
          </a:p>
          <a:p>
            <a:pPr lvl="0"/>
            <a:r>
              <a:rPr lang="en-US" sz="2000" dirty="0" err="1" smtClean="0"/>
              <a:t>Koristiti</a:t>
            </a:r>
            <a:r>
              <a:rPr lang="en-US" sz="2000" dirty="0" smtClean="0"/>
              <a:t> </a:t>
            </a:r>
            <a:r>
              <a:rPr lang="en-US" sz="2000" dirty="0" err="1" smtClean="0"/>
              <a:t>kratke</a:t>
            </a:r>
            <a:r>
              <a:rPr lang="en-US" sz="2000" dirty="0" smtClean="0"/>
              <a:t> </a:t>
            </a:r>
            <a:r>
              <a:rPr lang="en-US" sz="2000" dirty="0" err="1" smtClean="0"/>
              <a:t>direktne</a:t>
            </a:r>
            <a:r>
              <a:rPr lang="en-US" sz="2000" dirty="0" smtClean="0"/>
              <a:t> </a:t>
            </a:r>
            <a:r>
              <a:rPr lang="en-US" sz="2000" dirty="0" err="1" smtClean="0"/>
              <a:t>rečenice</a:t>
            </a:r>
            <a:endParaRPr lang="en-US" sz="2000" dirty="0" smtClean="0"/>
          </a:p>
        </p:txBody>
      </p:sp>
      <p:pic>
        <p:nvPicPr>
          <p:cNvPr id="5" name="Picture 4" descr="dan-prava-djeteta-dubrovnik-2012-A3-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645024"/>
            <a:ext cx="433994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87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548680"/>
            <a:ext cx="3744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ILUSTRACIJE</a:t>
            </a:r>
            <a:br>
              <a:rPr lang="en-US" sz="2000" b="1" dirty="0" smtClean="0"/>
            </a:br>
            <a:r>
              <a:rPr lang="en-US" sz="2000" dirty="0" err="1" smtClean="0"/>
              <a:t>Ilustraciju</a:t>
            </a:r>
            <a:r>
              <a:rPr lang="en-US" sz="2000" dirty="0" smtClean="0"/>
              <a:t> </a:t>
            </a:r>
            <a:r>
              <a:rPr lang="en-US" sz="2000" dirty="0" err="1" smtClean="0"/>
              <a:t>postera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predstavljaju</a:t>
            </a:r>
            <a:r>
              <a:rPr lang="en-US" sz="2000" dirty="0" smtClean="0"/>
              <a:t>: </a:t>
            </a:r>
            <a:r>
              <a:rPr lang="en-US" sz="2000" dirty="0" err="1" smtClean="0"/>
              <a:t>fotografije</a:t>
            </a:r>
            <a:r>
              <a:rPr lang="en-US" sz="2000" dirty="0" smtClean="0"/>
              <a:t>, </a:t>
            </a:r>
            <a:r>
              <a:rPr lang="en-US" sz="2000" dirty="0" err="1" smtClean="0"/>
              <a:t>crteži</a:t>
            </a:r>
            <a:r>
              <a:rPr lang="en-US" sz="2000" dirty="0" smtClean="0"/>
              <a:t>, </a:t>
            </a:r>
            <a:r>
              <a:rPr lang="en-US" sz="2000" dirty="0" err="1" smtClean="0"/>
              <a:t>grafički</a:t>
            </a:r>
            <a:r>
              <a:rPr lang="en-US" sz="2000" dirty="0" smtClean="0"/>
              <a:t> </a:t>
            </a:r>
            <a:r>
              <a:rPr lang="en-US" sz="2000" dirty="0" err="1" smtClean="0"/>
              <a:t>prikazi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grafički</a:t>
            </a:r>
            <a:r>
              <a:rPr lang="en-US" sz="2000" dirty="0" smtClean="0"/>
              <a:t> </a:t>
            </a:r>
            <a:r>
              <a:rPr lang="en-US" sz="2000" dirty="0" err="1" smtClean="0"/>
              <a:t>simboli</a:t>
            </a:r>
            <a:r>
              <a:rPr lang="en-US" sz="2000" dirty="0" smtClean="0"/>
              <a:t>,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povezuju</a:t>
            </a:r>
            <a:r>
              <a:rPr lang="en-US" sz="2000" dirty="0" smtClean="0"/>
              <a:t> </a:t>
            </a:r>
            <a:r>
              <a:rPr lang="en-US" sz="2000" dirty="0" err="1" smtClean="0"/>
              <a:t>pojedine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doprinose</a:t>
            </a:r>
            <a:r>
              <a:rPr lang="en-US" sz="2000" dirty="0" smtClean="0"/>
              <a:t> </a:t>
            </a:r>
            <a:r>
              <a:rPr lang="en-US" sz="2000" dirty="0" err="1" smtClean="0"/>
              <a:t>preglednosti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čitljivosti</a:t>
            </a:r>
            <a:r>
              <a:rPr lang="en-US" sz="2000" dirty="0" smtClean="0"/>
              <a:t>. </a:t>
            </a: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 smtClean="0"/>
              <a:t>insertovanju</a:t>
            </a:r>
            <a:r>
              <a:rPr lang="en-US" sz="2000" dirty="0" smtClean="0"/>
              <a:t> </a:t>
            </a:r>
            <a:r>
              <a:rPr lang="en-US" sz="2000" dirty="0" err="1" smtClean="0"/>
              <a:t>ilustracija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voditi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</a:t>
            </a:r>
            <a:r>
              <a:rPr lang="en-US" sz="2000" dirty="0" smtClean="0"/>
              <a:t> o </a:t>
            </a:r>
            <a:r>
              <a:rPr lang="en-US" sz="2000" dirty="0" err="1" smtClean="0"/>
              <a:t>veličini</a:t>
            </a:r>
            <a:r>
              <a:rPr lang="en-US" sz="2000" dirty="0" smtClean="0"/>
              <a:t> </a:t>
            </a:r>
            <a:r>
              <a:rPr lang="en-US" sz="2000" dirty="0" err="1" smtClean="0"/>
              <a:t>fotografija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odnosu</a:t>
            </a:r>
            <a:r>
              <a:rPr lang="en-US" sz="2000" dirty="0" smtClean="0"/>
              <a:t> </a:t>
            </a:r>
            <a:r>
              <a:rPr lang="en-US" sz="2000" dirty="0" err="1" smtClean="0"/>
              <a:t>boje</a:t>
            </a:r>
            <a:r>
              <a:rPr lang="en-US" sz="2000" dirty="0" smtClean="0"/>
              <a:t> </a:t>
            </a:r>
            <a:r>
              <a:rPr lang="en-US" sz="2000" dirty="0" err="1" smtClean="0"/>
              <a:t>podloge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grafičkih</a:t>
            </a:r>
            <a:r>
              <a:rPr lang="en-US" sz="2000" dirty="0" smtClean="0"/>
              <a:t> </a:t>
            </a:r>
            <a:r>
              <a:rPr lang="en-US" sz="2000" dirty="0" err="1" smtClean="0"/>
              <a:t>prikaza</a:t>
            </a:r>
            <a:r>
              <a:rPr lang="en-US" sz="2000" dirty="0" smtClean="0"/>
              <a:t>. </a:t>
            </a:r>
            <a:r>
              <a:rPr lang="en-US" sz="2000" dirty="0" err="1" smtClean="0"/>
              <a:t>Takođe</a:t>
            </a:r>
            <a:r>
              <a:rPr lang="en-US" sz="2000" dirty="0" smtClean="0"/>
              <a:t> se </a:t>
            </a:r>
            <a:r>
              <a:rPr lang="en-US" sz="2000" dirty="0" err="1" smtClean="0"/>
              <a:t>mora</a:t>
            </a:r>
            <a:r>
              <a:rPr lang="en-US" sz="2000" dirty="0" smtClean="0"/>
              <a:t> </a:t>
            </a:r>
            <a:r>
              <a:rPr lang="en-US" sz="2000" dirty="0" err="1" smtClean="0"/>
              <a:t>voditi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</a:t>
            </a:r>
            <a:r>
              <a:rPr lang="en-US" sz="2000" dirty="0" smtClean="0"/>
              <a:t> o </a:t>
            </a:r>
            <a:r>
              <a:rPr lang="en-US" sz="2000" dirty="0" err="1" smtClean="0"/>
              <a:t>rasporedu</a:t>
            </a:r>
            <a:r>
              <a:rPr lang="en-US" sz="2000" dirty="0" smtClean="0"/>
              <a:t> </a:t>
            </a:r>
            <a:r>
              <a:rPr lang="en-US" sz="2000" dirty="0" err="1" smtClean="0"/>
              <a:t>ilistracija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praznog</a:t>
            </a:r>
            <a:r>
              <a:rPr lang="en-US" sz="2000" dirty="0" smtClean="0"/>
              <a:t> </a:t>
            </a:r>
            <a:r>
              <a:rPr lang="en-US" sz="2000" dirty="0" err="1" smtClean="0"/>
              <a:t>prostora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plakatu</a:t>
            </a:r>
            <a:r>
              <a:rPr lang="en-US" sz="2000" dirty="0" smtClean="0"/>
              <a:t>, </a:t>
            </a:r>
            <a:r>
              <a:rPr lang="en-US" sz="2000" dirty="0" err="1" smtClean="0"/>
              <a:t>jer</a:t>
            </a:r>
            <a:r>
              <a:rPr lang="en-US" sz="2000" dirty="0" smtClean="0"/>
              <a:t> </a:t>
            </a:r>
            <a:r>
              <a:rPr lang="en-US" sz="2000" dirty="0" err="1" smtClean="0"/>
              <a:t>učinak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se </a:t>
            </a:r>
            <a:r>
              <a:rPr lang="en-US" sz="2000" dirty="0" err="1" smtClean="0"/>
              <a:t>neće</a:t>
            </a:r>
            <a:r>
              <a:rPr lang="en-US" sz="2000" dirty="0" smtClean="0"/>
              <a:t> </a:t>
            </a:r>
            <a:r>
              <a:rPr lang="en-US" sz="2000" dirty="0" err="1" smtClean="0"/>
              <a:t>postići</a:t>
            </a:r>
            <a:r>
              <a:rPr lang="en-US" sz="2000" dirty="0" smtClean="0"/>
              <a:t> </a:t>
            </a:r>
            <a:r>
              <a:rPr lang="en-US" sz="2000" dirty="0" err="1" smtClean="0"/>
              <a:t>ispunjavanjem</a:t>
            </a:r>
            <a:r>
              <a:rPr lang="en-US" sz="2000" dirty="0" smtClean="0"/>
              <a:t> </a:t>
            </a:r>
            <a:r>
              <a:rPr lang="en-US" sz="2000" dirty="0" err="1" smtClean="0"/>
              <a:t>svakog</a:t>
            </a:r>
            <a:r>
              <a:rPr lang="en-US" sz="2000" dirty="0" smtClean="0"/>
              <a:t> </a:t>
            </a:r>
            <a:r>
              <a:rPr lang="en-US" sz="2000" dirty="0" err="1" smtClean="0"/>
              <a:t>praznog</a:t>
            </a:r>
            <a:r>
              <a:rPr lang="en-US" sz="2000" dirty="0" smtClean="0"/>
              <a:t> </a:t>
            </a:r>
            <a:r>
              <a:rPr lang="en-US" sz="2000" dirty="0" err="1" smtClean="0"/>
              <a:t>mjesta</a:t>
            </a:r>
            <a:r>
              <a:rPr lang="en-US" sz="2000" dirty="0" smtClean="0"/>
              <a:t> </a:t>
            </a:r>
            <a:r>
              <a:rPr lang="en-US" sz="2000" dirty="0" err="1" smtClean="0"/>
              <a:t>nekim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sadržajem</a:t>
            </a:r>
            <a:r>
              <a:rPr lang="en-US" sz="2000" dirty="0" smtClean="0"/>
              <a:t>.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svaku</a:t>
            </a:r>
            <a:r>
              <a:rPr lang="en-US" sz="2000" dirty="0" smtClean="0"/>
              <a:t> </a:t>
            </a:r>
            <a:r>
              <a:rPr lang="en-US" sz="2000" dirty="0" err="1" smtClean="0"/>
              <a:t>ilustraciju</a:t>
            </a:r>
            <a:r>
              <a:rPr lang="en-US" sz="2000" dirty="0" smtClean="0"/>
              <a:t> bi </a:t>
            </a:r>
            <a:r>
              <a:rPr lang="en-US" sz="2000" dirty="0" err="1" smtClean="0"/>
              <a:t>trebalo</a:t>
            </a:r>
            <a:r>
              <a:rPr lang="en-US" sz="2000" dirty="0" smtClean="0"/>
              <a:t> </a:t>
            </a:r>
            <a:r>
              <a:rPr lang="en-US" sz="2000" dirty="0" err="1" smtClean="0"/>
              <a:t>staviti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kratki</a:t>
            </a:r>
            <a:r>
              <a:rPr lang="en-US" sz="2000" dirty="0" smtClean="0"/>
              <a:t> </a:t>
            </a:r>
            <a:r>
              <a:rPr lang="en-US" sz="2000" dirty="0" err="1" smtClean="0"/>
              <a:t>naziv</a:t>
            </a:r>
            <a:r>
              <a:rPr lang="en-US" sz="2000" dirty="0" smtClean="0"/>
              <a:t>, </a:t>
            </a:r>
            <a:r>
              <a:rPr lang="en-US" sz="2000" dirty="0" err="1" smtClean="0"/>
              <a:t>odnosno</a:t>
            </a:r>
            <a:r>
              <a:rPr lang="en-US" sz="2000" dirty="0" smtClean="0"/>
              <a:t> </a:t>
            </a:r>
            <a:r>
              <a:rPr lang="en-US" sz="2000" dirty="0" err="1" smtClean="0"/>
              <a:t>opis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3" name="Picture 2" descr="Dan Zemlj_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3755"/>
          <a:stretch>
            <a:fillRect/>
          </a:stretch>
        </p:blipFill>
        <p:spPr>
          <a:xfrm>
            <a:off x="611560" y="764704"/>
            <a:ext cx="3298475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8260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MJESTO I ULOGA PLAKATA U NASTAVI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36" y="122055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Plakat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didaktičko-metodičko</a:t>
            </a:r>
            <a:r>
              <a:rPr lang="en-US" dirty="0" smtClean="0"/>
              <a:t> </a:t>
            </a:r>
            <a:r>
              <a:rPr lang="en-US" dirty="0" err="1" smtClean="0"/>
              <a:t>sredstvo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koristiti</a:t>
            </a:r>
            <a:r>
              <a:rPr lang="en-US" dirty="0" smtClean="0"/>
              <a:t> u </a:t>
            </a:r>
            <a:r>
              <a:rPr lang="en-US" dirty="0" err="1" smtClean="0"/>
              <a:t>nastavi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vannastavnim</a:t>
            </a:r>
            <a:r>
              <a:rPr lang="en-US" dirty="0" smtClean="0"/>
              <a:t> </a:t>
            </a:r>
            <a:r>
              <a:rPr lang="en-US" dirty="0" err="1" smtClean="0"/>
              <a:t>aktivnostima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OBRAZOVNA ULOGA PLAKATA U NASTAVI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3738" y="1803211"/>
            <a:ext cx="3563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Obrazovna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plakata</a:t>
            </a:r>
            <a:r>
              <a:rPr lang="en-US" dirty="0" smtClean="0"/>
              <a:t> u </a:t>
            </a:r>
            <a:r>
              <a:rPr lang="en-US" dirty="0" err="1" smtClean="0"/>
              <a:t>nastavi</a:t>
            </a:r>
            <a:r>
              <a:rPr lang="en-US" dirty="0" smtClean="0"/>
              <a:t> </a:t>
            </a:r>
            <a:r>
              <a:rPr lang="en-US" dirty="0" err="1" smtClean="0"/>
              <a:t>postiže</a:t>
            </a:r>
            <a:r>
              <a:rPr lang="en-US" dirty="0" smtClean="0"/>
              <a:t> se </a:t>
            </a:r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sadržajnu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r>
              <a:rPr lang="en-US" dirty="0" smtClean="0"/>
              <a:t> u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slučajeva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plakata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vezani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planirane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trenutne</a:t>
            </a:r>
            <a:r>
              <a:rPr lang="en-US" dirty="0" smtClean="0"/>
              <a:t> </a:t>
            </a:r>
            <a:r>
              <a:rPr lang="en-US" dirty="0" err="1" smtClean="0"/>
              <a:t>nastavne</a:t>
            </a:r>
            <a:r>
              <a:rPr lang="en-US" dirty="0" smtClean="0"/>
              <a:t> </a:t>
            </a:r>
            <a:r>
              <a:rPr lang="en-US" dirty="0" err="1" smtClean="0"/>
              <a:t>sadržaje</a:t>
            </a:r>
            <a:r>
              <a:rPr lang="en-US" dirty="0" smtClean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plakata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trenutne</a:t>
            </a:r>
            <a:r>
              <a:rPr lang="en-US" dirty="0" smtClean="0"/>
              <a:t> </a:t>
            </a:r>
            <a:r>
              <a:rPr lang="en-US" dirty="0" err="1" smtClean="0"/>
              <a:t>aktelne</a:t>
            </a:r>
            <a:r>
              <a:rPr lang="en-US" dirty="0" smtClean="0"/>
              <a:t> </a:t>
            </a:r>
            <a:r>
              <a:rPr lang="en-US" dirty="0" err="1" smtClean="0"/>
              <a:t>događaje</a:t>
            </a:r>
            <a:r>
              <a:rPr lang="en-US" dirty="0" smtClean="0"/>
              <a:t> </a:t>
            </a:r>
            <a:r>
              <a:rPr lang="en-US" dirty="0" err="1" smtClean="0"/>
              <a:t>vezane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predmetni</a:t>
            </a:r>
            <a:r>
              <a:rPr lang="en-US" dirty="0" smtClean="0"/>
              <a:t> program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plakata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vezani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sistematizaciju</a:t>
            </a:r>
            <a:r>
              <a:rPr lang="en-US" dirty="0" smtClean="0"/>
              <a:t> </a:t>
            </a:r>
            <a:r>
              <a:rPr lang="en-US" dirty="0" err="1" smtClean="0"/>
              <a:t>nastavnih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nastavi</a:t>
            </a:r>
            <a:r>
              <a:rPr lang="en-US" dirty="0" smtClean="0"/>
              <a:t> </a:t>
            </a:r>
            <a:r>
              <a:rPr lang="en-US" dirty="0" err="1" smtClean="0"/>
              <a:t>najfunkcionalnija</a:t>
            </a:r>
            <a:r>
              <a:rPr lang="en-US" dirty="0" smtClean="0"/>
              <a:t> je </a:t>
            </a:r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panoa</a:t>
            </a:r>
            <a:r>
              <a:rPr lang="en-US" dirty="0" smtClean="0"/>
              <a:t>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redovne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r>
              <a:rPr lang="en-US" dirty="0" smtClean="0"/>
              <a:t>, </a:t>
            </a:r>
            <a:r>
              <a:rPr lang="en-US" dirty="0" err="1" smtClean="0"/>
              <a:t>mada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organizovati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dopunske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dodatne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89368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stitke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3"/>
            <a:ext cx="2808312" cy="3744416"/>
          </a:xfrm>
          <a:prstGeom prst="rect">
            <a:avLst/>
          </a:prstGeom>
        </p:spPr>
      </p:pic>
      <p:pic>
        <p:nvPicPr>
          <p:cNvPr id="3" name="Picture 2" descr="Dan Zemlj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6672"/>
            <a:ext cx="2078005" cy="2952329"/>
          </a:xfrm>
          <a:prstGeom prst="rect">
            <a:avLst/>
          </a:prstGeom>
        </p:spPr>
      </p:pic>
      <p:pic>
        <p:nvPicPr>
          <p:cNvPr id="4" name="Picture 3" descr="dp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576" y="3068960"/>
            <a:ext cx="3143424" cy="3143424"/>
          </a:xfrm>
          <a:prstGeom prst="rect">
            <a:avLst/>
          </a:prstGeom>
        </p:spPr>
      </p:pic>
      <p:pic>
        <p:nvPicPr>
          <p:cNvPr id="5" name="Picture 4" descr="le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196752"/>
            <a:ext cx="3672408" cy="5222980"/>
          </a:xfrm>
          <a:prstGeom prst="rect">
            <a:avLst/>
          </a:prstGeom>
        </p:spPr>
      </p:pic>
      <p:pic>
        <p:nvPicPr>
          <p:cNvPr id="6" name="Picture 5" descr="radion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933056"/>
            <a:ext cx="1900741" cy="27153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19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Zašto</a:t>
            </a:r>
            <a:r>
              <a:rPr lang="en-US" sz="2400" b="1" dirty="0" smtClean="0">
                <a:solidFill>
                  <a:srgbClr val="FF0000"/>
                </a:solidFill>
              </a:rPr>
              <a:t> je </a:t>
            </a:r>
            <a:r>
              <a:rPr lang="en-US" sz="2400" b="1" dirty="0" err="1" smtClean="0">
                <a:solidFill>
                  <a:srgbClr val="FF0000"/>
                </a:solidFill>
              </a:rPr>
              <a:t>poželjno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koristiti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plakate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odnosno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panoe</a:t>
            </a:r>
            <a:r>
              <a:rPr lang="en-US" sz="2400" b="1" dirty="0" smtClean="0">
                <a:solidFill>
                  <a:srgbClr val="FF0000"/>
                </a:solidFill>
              </a:rPr>
              <a:t> u </a:t>
            </a:r>
            <a:r>
              <a:rPr lang="en-US" sz="2400" b="1" dirty="0" err="1" smtClean="0">
                <a:solidFill>
                  <a:srgbClr val="FF0000"/>
                </a:solidFill>
              </a:rPr>
              <a:t>nastavi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r>
              <a:rPr lang="hr-HR" sz="2400" b="1" dirty="0" smtClean="0">
                <a:solidFill>
                  <a:srgbClr val="FF0000"/>
                </a:solidFill>
              </a:rPr>
              <a:t/>
            </a:r>
            <a:br>
              <a:rPr lang="hr-HR" sz="2400" b="1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hr-HR" sz="2400" dirty="0" smtClean="0"/>
              <a:t>Neke od p</a:t>
            </a:r>
            <a:r>
              <a:rPr lang="en-US" sz="2400" dirty="0" err="1" smtClean="0"/>
              <a:t>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prezentovanja</a:t>
            </a:r>
            <a:r>
              <a:rPr lang="en-US" sz="2400" dirty="0" smtClean="0"/>
              <a:t> </a:t>
            </a:r>
            <a:r>
              <a:rPr lang="en-US" sz="2400" dirty="0" err="1" smtClean="0"/>
              <a:t>nastavnih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sadržaja</a:t>
            </a:r>
            <a:r>
              <a:rPr lang="en-US" sz="2400" dirty="0" smtClean="0"/>
              <a:t> </a:t>
            </a:r>
            <a:r>
              <a:rPr lang="en-US" sz="2400" dirty="0" err="1" smtClean="0"/>
              <a:t>putem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savladavanje</a:t>
            </a:r>
            <a:r>
              <a:rPr lang="en-US" sz="2400" dirty="0" smtClean="0"/>
              <a:t> </a:t>
            </a:r>
            <a:r>
              <a:rPr lang="en-US" sz="2400" dirty="0" err="1" smtClean="0"/>
              <a:t>vještine</a:t>
            </a:r>
            <a:r>
              <a:rPr lang="en-US" sz="2400" dirty="0" smtClean="0"/>
              <a:t> </a:t>
            </a:r>
            <a:r>
              <a:rPr lang="en-US" sz="2400" dirty="0" err="1" smtClean="0"/>
              <a:t>izdvajanja</a:t>
            </a:r>
            <a:r>
              <a:rPr lang="en-US" sz="2400" dirty="0" smtClean="0"/>
              <a:t> </a:t>
            </a:r>
            <a:r>
              <a:rPr lang="en-US" sz="2400" dirty="0" err="1" smtClean="0"/>
              <a:t>suštinskih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elemenata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određene</a:t>
            </a:r>
            <a:r>
              <a:rPr lang="en-US" sz="2400" dirty="0" smtClean="0"/>
              <a:t> </a:t>
            </a:r>
            <a:r>
              <a:rPr lang="en-US" sz="2400" dirty="0" err="1" smtClean="0"/>
              <a:t>teme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podsticanje</a:t>
            </a:r>
            <a:r>
              <a:rPr lang="en-US" sz="2400" dirty="0" smtClean="0"/>
              <a:t> </a:t>
            </a:r>
            <a:r>
              <a:rPr lang="en-US" sz="2400" dirty="0" err="1" smtClean="0"/>
              <a:t>kreativnosti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aktivnog</a:t>
            </a:r>
            <a:r>
              <a:rPr lang="en-US" sz="2400" dirty="0" smtClean="0"/>
              <a:t> </a:t>
            </a:r>
            <a:r>
              <a:rPr lang="en-US" sz="2400" dirty="0" err="1" smtClean="0"/>
              <a:t>učenja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objedinjavanje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bitnih</a:t>
            </a:r>
            <a:r>
              <a:rPr lang="en-US" sz="2400" dirty="0" smtClean="0"/>
              <a:t> </a:t>
            </a:r>
            <a:r>
              <a:rPr lang="en-US" sz="2400" dirty="0" err="1" smtClean="0"/>
              <a:t>činjenica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jednom</a:t>
            </a:r>
            <a:r>
              <a:rPr lang="en-US" sz="2400" dirty="0" smtClean="0"/>
              <a:t> </a:t>
            </a:r>
            <a:r>
              <a:rPr lang="en-US" sz="2400" dirty="0" err="1" smtClean="0"/>
              <a:t>mjestu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velikog</a:t>
            </a:r>
            <a:r>
              <a:rPr lang="en-US" sz="2400" dirty="0" smtClean="0"/>
              <a:t> </a:t>
            </a:r>
            <a:r>
              <a:rPr lang="en-US" sz="2400" dirty="0" err="1" smtClean="0"/>
              <a:t>broja</a:t>
            </a:r>
            <a:r>
              <a:rPr lang="en-US" sz="2400" dirty="0" smtClean="0"/>
              <a:t> </a:t>
            </a:r>
            <a:r>
              <a:rPr lang="en-US" sz="2400" dirty="0" err="1" smtClean="0"/>
              <a:t>izlaganja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efektnost</a:t>
            </a:r>
            <a:r>
              <a:rPr lang="en-US" sz="2400" dirty="0" smtClean="0"/>
              <a:t> u </a:t>
            </a:r>
            <a:r>
              <a:rPr lang="en-US" sz="2400" dirty="0" err="1" smtClean="0"/>
              <a:t>vizuelnom</a:t>
            </a:r>
            <a:r>
              <a:rPr lang="en-US" sz="2400" dirty="0" smtClean="0"/>
              <a:t> </a:t>
            </a:r>
            <a:r>
              <a:rPr lang="en-US" sz="2400" dirty="0" err="1" smtClean="0"/>
              <a:t>dočaravanju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određenih</a:t>
            </a:r>
            <a:r>
              <a:rPr lang="en-US" sz="2400" dirty="0" smtClean="0"/>
              <a:t> </a:t>
            </a:r>
            <a:r>
              <a:rPr lang="en-US" sz="2400" dirty="0" err="1" smtClean="0"/>
              <a:t>pojmova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jednostavnost</a:t>
            </a:r>
            <a:r>
              <a:rPr lang="en-US" sz="2400" dirty="0" smtClean="0"/>
              <a:t> u </a:t>
            </a:r>
            <a:r>
              <a:rPr lang="en-US" sz="2400" dirty="0" err="1" smtClean="0"/>
              <a:t>prilagođavanju</a:t>
            </a:r>
            <a:r>
              <a:rPr lang="en-US" sz="2400" dirty="0" smtClean="0"/>
              <a:t> </a:t>
            </a:r>
            <a:r>
              <a:rPr lang="en-US" sz="2400" dirty="0" err="1" smtClean="0"/>
              <a:t>raznim</a:t>
            </a:r>
            <a:r>
              <a:rPr lang="en-US" sz="2400" dirty="0" smtClean="0"/>
              <a:t> </a:t>
            </a:r>
            <a:r>
              <a:rPr lang="en-US" sz="2400" dirty="0" err="1" smtClean="0"/>
              <a:t>uslovima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izazov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interesovanja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koncentracije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slušalaca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pokretanje</a:t>
            </a:r>
            <a:r>
              <a:rPr lang="en-US" sz="2400" dirty="0" smtClean="0"/>
              <a:t> </a:t>
            </a:r>
            <a:r>
              <a:rPr lang="en-US" sz="2400" dirty="0" err="1" smtClean="0"/>
              <a:t>diskusije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izlaganja</a:t>
            </a:r>
            <a:r>
              <a:rPr lang="en-US" sz="2400" dirty="0" smtClean="0"/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dodjele</a:t>
            </a:r>
            <a:r>
              <a:rPr lang="en-US" sz="2400" dirty="0" smtClean="0"/>
              <a:t> </a:t>
            </a:r>
            <a:r>
              <a:rPr lang="en-US" sz="2400" dirty="0" err="1" smtClean="0"/>
              <a:t>dodatnog</a:t>
            </a:r>
            <a:r>
              <a:rPr lang="en-US" sz="2400" dirty="0" smtClean="0"/>
              <a:t>, </a:t>
            </a:r>
            <a:r>
              <a:rPr lang="en-US" sz="2400" dirty="0" err="1" smtClean="0"/>
              <a:t>pratećeg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izlaganje</a:t>
            </a:r>
            <a:endParaRPr lang="en-US" sz="2400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err="1" smtClean="0"/>
              <a:t>omogućen</a:t>
            </a:r>
            <a:r>
              <a:rPr lang="en-US" sz="2400" dirty="0" smtClean="0"/>
              <a:t> je </a:t>
            </a:r>
            <a:r>
              <a:rPr lang="en-US" sz="2400" dirty="0" err="1" smtClean="0"/>
              <a:t>timski</a:t>
            </a:r>
            <a:r>
              <a:rPr lang="en-US" sz="2400" dirty="0" smtClean="0"/>
              <a:t> </a:t>
            </a:r>
            <a:r>
              <a:rPr lang="en-US" sz="2400" dirty="0" err="1" smtClean="0"/>
              <a:t>rad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KRITERIJUMI ZA VREDNOVANJE UČENIČKIH PLAKATA </a:t>
            </a:r>
            <a:endParaRPr lang="hr-HR" sz="2000" b="1" dirty="0" smtClean="0">
              <a:solidFill>
                <a:srgbClr val="FF0000"/>
              </a:solidFill>
            </a:endParaRPr>
          </a:p>
          <a:p>
            <a:pPr lvl="0"/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izradu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ne </a:t>
            </a:r>
            <a:r>
              <a:rPr lang="en-US" sz="2000" dirty="0" err="1" smtClean="0"/>
              <a:t>postoje</a:t>
            </a:r>
            <a:r>
              <a:rPr lang="en-US" sz="2000" dirty="0" smtClean="0"/>
              <a:t> </a:t>
            </a:r>
            <a:r>
              <a:rPr lang="en-US" sz="2000" dirty="0" err="1" smtClean="0"/>
              <a:t>univerzalna</a:t>
            </a:r>
            <a:r>
              <a:rPr lang="en-US" sz="2000" dirty="0" smtClean="0"/>
              <a:t> </a:t>
            </a:r>
            <a:r>
              <a:rPr lang="en-US" sz="2000" dirty="0" err="1" smtClean="0"/>
              <a:t>pravila</a:t>
            </a:r>
            <a:r>
              <a:rPr lang="en-US" sz="2000" dirty="0" smtClean="0"/>
              <a:t>, </a:t>
            </a:r>
            <a:r>
              <a:rPr lang="en-US" sz="2000" dirty="0" err="1" smtClean="0"/>
              <a:t>ali</a:t>
            </a:r>
            <a:r>
              <a:rPr lang="en-US" sz="2000" dirty="0" smtClean="0"/>
              <a:t> </a:t>
            </a:r>
            <a:r>
              <a:rPr lang="en-US" sz="2000" dirty="0" err="1" smtClean="0"/>
              <a:t>nekih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određenih</a:t>
            </a:r>
            <a:r>
              <a:rPr lang="en-US" sz="2000" dirty="0" smtClean="0"/>
              <a:t> </a:t>
            </a:r>
            <a:r>
              <a:rPr lang="en-US" sz="2000" dirty="0" err="1" smtClean="0"/>
              <a:t>preporuka</a:t>
            </a:r>
            <a:r>
              <a:rPr lang="en-US" sz="2000" dirty="0" smtClean="0"/>
              <a:t> bi se </a:t>
            </a:r>
            <a:r>
              <a:rPr lang="en-US" sz="2000" dirty="0" err="1" smtClean="0"/>
              <a:t>tebalo</a:t>
            </a:r>
            <a:r>
              <a:rPr lang="en-US" sz="2000" dirty="0" smtClean="0"/>
              <a:t> </a:t>
            </a:r>
            <a:r>
              <a:rPr lang="en-US" sz="2000" dirty="0" err="1" smtClean="0"/>
              <a:t>pridržavati</a:t>
            </a:r>
            <a:r>
              <a:rPr lang="en-US" sz="2000" dirty="0" smtClean="0"/>
              <a:t>. </a:t>
            </a:r>
            <a:r>
              <a:rPr lang="en-US" sz="2000" dirty="0" err="1" smtClean="0"/>
              <a:t>Svaki</a:t>
            </a:r>
            <a:r>
              <a:rPr lang="en-US" sz="2000" dirty="0" smtClean="0"/>
              <a:t> </a:t>
            </a:r>
            <a:r>
              <a:rPr lang="en-US" sz="2000" dirty="0" err="1" smtClean="0"/>
              <a:t>plakat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imati</a:t>
            </a:r>
            <a:r>
              <a:rPr lang="en-US" sz="2000" dirty="0" smtClean="0"/>
              <a:t> </a:t>
            </a:r>
            <a:r>
              <a:rPr lang="en-US" sz="2000" dirty="0" err="1" smtClean="0"/>
              <a:t>jasnu</a:t>
            </a:r>
            <a:r>
              <a:rPr lang="en-US" sz="2000" dirty="0" smtClean="0"/>
              <a:t> </a:t>
            </a:r>
            <a:r>
              <a:rPr lang="en-US" sz="2000" dirty="0" err="1" smtClean="0"/>
              <a:t>poruku</a:t>
            </a:r>
            <a:r>
              <a:rPr lang="en-US" sz="2000" dirty="0" smtClean="0"/>
              <a:t>, a </a:t>
            </a:r>
            <a:r>
              <a:rPr lang="en-US" sz="2000" dirty="0" err="1" smtClean="0"/>
              <a:t>predstavljeni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</a:t>
            </a:r>
            <a:r>
              <a:rPr lang="en-US" sz="2000" dirty="0" smtClean="0"/>
              <a:t> </a:t>
            </a:r>
            <a:r>
              <a:rPr lang="en-US" sz="2000" dirty="0" err="1" smtClean="0"/>
              <a:t>zaokruženu</a:t>
            </a:r>
            <a:r>
              <a:rPr lang="en-US" sz="2000" dirty="0" smtClean="0"/>
              <a:t> </a:t>
            </a:r>
            <a:r>
              <a:rPr lang="en-US" sz="2000" dirty="0" err="1" smtClean="0"/>
              <a:t>cjelinu</a:t>
            </a:r>
            <a:r>
              <a:rPr lang="en-US" sz="2000" dirty="0" smtClean="0"/>
              <a:t>. </a:t>
            </a:r>
            <a:endParaRPr lang="hr-HR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err="1" smtClean="0">
                <a:solidFill>
                  <a:srgbClr val="0000CC"/>
                </a:solidFill>
              </a:rPr>
              <a:t>Dobar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plakat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priča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dobru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razumljivu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priču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jednostavan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način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izazivajući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radoznalost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kod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posmatrača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zadržavajući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pažnju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navodeći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ih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postavljanje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pitanja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traženje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dodatnih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informacija</a:t>
            </a:r>
            <a:r>
              <a:rPr lang="en-US" sz="2000" b="1" dirty="0" smtClean="0">
                <a:solidFill>
                  <a:srgbClr val="0000CC"/>
                </a:solidFill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</a:rPr>
              <a:t>Dobar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plakat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sadrži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hijerarhijsku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strukturu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kojom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naglašava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glavne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ideje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ostavlja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utisak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jasne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poruke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  <a:endParaRPr lang="en-US" sz="2000" dirty="0" smtClean="0">
              <a:solidFill>
                <a:srgbClr val="0000CC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 descr="nas-edukativni-pano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4644008" y="3717032"/>
            <a:ext cx="4095594" cy="2079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naslovna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395536" y="3501008"/>
            <a:ext cx="446808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NAPOMENA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hr-HR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ULOGA NASTAVNIKA PRILIKOM IZRADE PLAKATA SE ZASNIVA NA ODREĐIVANJU TEME, ORGANIZACIJU GRUPA ILI POJEDINACA KAO AUTORA, DAVANJE POTREBNIH INFORMACIJA O NAČINU IZRADE I OSNOVNIM ELEMENTIMA PLAKATA, USMJERAVANJE KA SUŠTINSKIM ELEMENTIMA SADRŽAJA KOJE OBRAĐUJU UČENICI PUTEM PLAKATA, PRUŽANJE POMOĆI PRI OBLIKOVANJU PLAKATA, UPUĆIVANJE NA SIGURNE IZVORE INFORMACIJA, PRUŽANJE POMOĆI U IZRADI DODATNOG MATERIJALA UZ PLAKAT UKOLIKO JE PLANIRAN.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 descr="professo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267744" y="4077072"/>
            <a:ext cx="4104456" cy="2440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980728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NEDOSTACI KORIŠĆENJA PLAKATA U PAPIRNOM FORMATU</a:t>
            </a:r>
            <a:endParaRPr lang="hr-HR" sz="2000" b="1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00CC"/>
                </a:solidFill>
              </a:rPr>
              <a:t>PROSTORNA ORGANIZACIJA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Potreban</a:t>
            </a:r>
            <a:r>
              <a:rPr lang="en-US" sz="2000" dirty="0" smtClean="0"/>
              <a:t> </a:t>
            </a:r>
            <a:r>
              <a:rPr lang="en-US" sz="2000" dirty="0" err="1" smtClean="0"/>
              <a:t>prostor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izradu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izlaganje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je </a:t>
            </a:r>
            <a:r>
              <a:rPr lang="en-US" sz="2000" dirty="0" err="1" smtClean="0"/>
              <a:t>čest</a:t>
            </a:r>
            <a:r>
              <a:rPr lang="en-US" sz="2000" dirty="0" smtClean="0"/>
              <a:t> problem u </a:t>
            </a:r>
            <a:r>
              <a:rPr lang="en-US" sz="2000" dirty="0" err="1" smtClean="0"/>
              <a:t>školama</a:t>
            </a:r>
            <a:r>
              <a:rPr lang="en-US" sz="2000" dirty="0" smtClean="0"/>
              <a:t> </a:t>
            </a:r>
            <a:r>
              <a:rPr lang="en-US" sz="2000" dirty="0" err="1" smtClean="0"/>
              <a:t>uslijed</a:t>
            </a:r>
            <a:r>
              <a:rPr lang="en-US" sz="2000" dirty="0" smtClean="0"/>
              <a:t> </a:t>
            </a:r>
            <a:r>
              <a:rPr lang="en-US" sz="2000" dirty="0" err="1" smtClean="0"/>
              <a:t>zauzetosti</a:t>
            </a:r>
            <a:r>
              <a:rPr lang="en-US" sz="2000" dirty="0" smtClean="0"/>
              <a:t> </a:t>
            </a:r>
            <a:r>
              <a:rPr lang="en-US" sz="2000" dirty="0" err="1" smtClean="0"/>
              <a:t>učionica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mnoštva</a:t>
            </a:r>
            <a:r>
              <a:rPr lang="en-US" sz="2000" dirty="0" smtClean="0"/>
              <a:t> </a:t>
            </a:r>
            <a:r>
              <a:rPr lang="en-US" sz="2000" dirty="0" err="1" smtClean="0"/>
              <a:t>već</a:t>
            </a:r>
            <a:r>
              <a:rPr lang="en-US" sz="2000" dirty="0" smtClean="0"/>
              <a:t> </a:t>
            </a:r>
            <a:r>
              <a:rPr lang="en-US" sz="2000" dirty="0" err="1" smtClean="0"/>
              <a:t>izloženih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b="1" dirty="0" smtClean="0">
                <a:solidFill>
                  <a:srgbClr val="0000CC"/>
                </a:solidFill>
              </a:rPr>
              <a:t>OGRANIČENA DOSTUPNOST PLAKATA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err="1" smtClean="0"/>
              <a:t>Plakati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vidljivi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u </a:t>
            </a:r>
            <a:r>
              <a:rPr lang="en-US" sz="2000" dirty="0" err="1" smtClean="0"/>
              <a:t>jednom</a:t>
            </a:r>
            <a:r>
              <a:rPr lang="en-US" sz="2000" dirty="0" smtClean="0"/>
              <a:t> </a:t>
            </a:r>
            <a:r>
              <a:rPr lang="en-US" sz="2000" dirty="0" err="1" smtClean="0"/>
              <a:t>trenutku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veoma</a:t>
            </a:r>
            <a:r>
              <a:rPr lang="en-US" sz="2000" dirty="0" smtClean="0"/>
              <a:t> </a:t>
            </a:r>
            <a:r>
              <a:rPr lang="en-US" sz="2000" dirty="0" err="1" smtClean="0"/>
              <a:t>malom</a:t>
            </a:r>
            <a:r>
              <a:rPr lang="en-US" sz="2000" dirty="0" smtClean="0"/>
              <a:t> </a:t>
            </a:r>
            <a:r>
              <a:rPr lang="en-US" sz="2000" dirty="0" err="1" smtClean="0"/>
              <a:t>broju</a:t>
            </a:r>
            <a:r>
              <a:rPr lang="en-US" sz="2000" dirty="0" smtClean="0"/>
              <a:t> </a:t>
            </a:r>
            <a:r>
              <a:rPr lang="en-US" sz="2000" dirty="0" err="1" smtClean="0"/>
              <a:t>učenika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nastavnika</a:t>
            </a:r>
            <a:endParaRPr lang="en-US" sz="2000" dirty="0" smtClean="0"/>
          </a:p>
          <a:p>
            <a:pPr lvl="0"/>
            <a:r>
              <a:rPr lang="en-US" sz="2000" b="1" dirty="0" smtClean="0">
                <a:solidFill>
                  <a:srgbClr val="0000CC"/>
                </a:solidFill>
              </a:rPr>
              <a:t>IZLOŽENOST UNIŠTAVANJU 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err="1" smtClean="0"/>
              <a:t>Česte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pojave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deformisanja</a:t>
            </a:r>
            <a:r>
              <a:rPr lang="en-US" sz="2000" dirty="0" smtClean="0"/>
              <a:t>, </a:t>
            </a:r>
            <a:r>
              <a:rPr lang="en-US" sz="2000" dirty="0" err="1" smtClean="0"/>
              <a:t>docrtavanja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kidanja</a:t>
            </a:r>
            <a:r>
              <a:rPr lang="en-US" sz="2000" dirty="0" smtClean="0"/>
              <a:t> </a:t>
            </a:r>
            <a:r>
              <a:rPr lang="en-US" sz="2000" dirty="0" err="1" smtClean="0"/>
              <a:t>izloženih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strane</a:t>
            </a:r>
            <a:r>
              <a:rPr lang="en-US" sz="2000" dirty="0" smtClean="0"/>
              <a:t> </a:t>
            </a:r>
            <a:r>
              <a:rPr lang="en-US" sz="2000" dirty="0" err="1" smtClean="0"/>
              <a:t>pojedinih</a:t>
            </a:r>
            <a:r>
              <a:rPr lang="en-US" sz="2000" dirty="0" smtClean="0"/>
              <a:t> </a:t>
            </a:r>
            <a:r>
              <a:rPr lang="en-US" sz="2000" dirty="0" err="1" smtClean="0"/>
              <a:t>učenika</a:t>
            </a:r>
            <a:endParaRPr lang="en-US" sz="2000" dirty="0" smtClean="0"/>
          </a:p>
          <a:p>
            <a:pPr lvl="0"/>
            <a:r>
              <a:rPr lang="en-US" sz="2000" b="1" dirty="0" smtClean="0">
                <a:solidFill>
                  <a:srgbClr val="0000CC"/>
                </a:solidFill>
              </a:rPr>
              <a:t>MATERIJALNI TROŠKOVI IZRADE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izradu</a:t>
            </a:r>
            <a:r>
              <a:rPr lang="en-US" sz="2000" dirty="0" smtClean="0"/>
              <a:t> </a:t>
            </a:r>
            <a:r>
              <a:rPr lang="en-US" sz="2000" dirty="0" err="1" smtClean="0"/>
              <a:t>plakata</a:t>
            </a:r>
            <a:r>
              <a:rPr lang="en-US" sz="2000" dirty="0" smtClean="0"/>
              <a:t> </a:t>
            </a:r>
            <a:r>
              <a:rPr lang="en-US" sz="2000" dirty="0" err="1" smtClean="0"/>
              <a:t>potrebno</a:t>
            </a:r>
            <a:r>
              <a:rPr lang="en-US" sz="2000" dirty="0" smtClean="0"/>
              <a:t> je </a:t>
            </a:r>
            <a:r>
              <a:rPr lang="en-US" sz="2000" dirty="0" err="1" smtClean="0"/>
              <a:t>izdvojiti</a:t>
            </a:r>
            <a:r>
              <a:rPr lang="en-US" sz="2000" dirty="0" smtClean="0"/>
              <a:t> </a:t>
            </a:r>
            <a:r>
              <a:rPr lang="en-US" sz="2000" dirty="0" err="1" smtClean="0"/>
              <a:t>najmanje</a:t>
            </a:r>
            <a:r>
              <a:rPr lang="en-US" sz="2000" dirty="0" smtClean="0"/>
              <a:t> 7-8 €, a </a:t>
            </a:r>
            <a:r>
              <a:rPr lang="en-US" sz="2000" dirty="0" err="1" smtClean="0"/>
              <a:t>finansiranje</a:t>
            </a:r>
            <a:r>
              <a:rPr lang="en-US" sz="2000" dirty="0" smtClean="0"/>
              <a:t> je </a:t>
            </a:r>
            <a:r>
              <a:rPr lang="en-US" sz="2000" dirty="0" err="1" smtClean="0"/>
              <a:t>uglavnom</a:t>
            </a:r>
            <a:r>
              <a:rPr lang="en-US" sz="2000" dirty="0" smtClean="0"/>
              <a:t> </a:t>
            </a:r>
            <a:r>
              <a:rPr lang="en-US" sz="2000" dirty="0" err="1" smtClean="0"/>
              <a:t>svedeno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učenike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55776" y="188640"/>
            <a:ext cx="3461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ZAKLJUČAK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25144"/>
            <a:ext cx="2581351" cy="1502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Dan_ovisnosti_006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251520" y="1844824"/>
            <a:ext cx="2275840" cy="1706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8485" r="16159" b="20641"/>
          <a:stretch>
            <a:fillRect/>
          </a:stretch>
        </p:blipFill>
        <p:spPr bwMode="auto">
          <a:xfrm>
            <a:off x="1691680" y="2420888"/>
            <a:ext cx="5670630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624" y="332656"/>
            <a:ext cx="6835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Dobro došli na seminar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412776"/>
            <a:ext cx="6648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003399"/>
                </a:solidFill>
              </a:rPr>
              <a:t>POZDRAVNE PORUKE NA ONLINE PANOU ZA BILJEŠKE-LINOIT</a:t>
            </a:r>
            <a:endParaRPr lang="en-US" sz="20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360" y="980728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ušteda</a:t>
            </a:r>
            <a:r>
              <a:rPr lang="en-US" sz="2400" dirty="0" smtClean="0"/>
              <a:t> </a:t>
            </a:r>
            <a:r>
              <a:rPr lang="en-US" sz="2400" dirty="0" err="1" smtClean="0"/>
              <a:t>papira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prevazilaženje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nedostatka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inseertovanja</a:t>
            </a:r>
            <a:r>
              <a:rPr lang="en-US" sz="2400" dirty="0" smtClean="0"/>
              <a:t> audio </a:t>
            </a:r>
            <a:r>
              <a:rPr lang="en-US" sz="2400" dirty="0" err="1" smtClean="0"/>
              <a:t>i</a:t>
            </a:r>
            <a:r>
              <a:rPr lang="en-US" sz="2400" dirty="0" smtClean="0"/>
              <a:t> video </a:t>
            </a:r>
            <a:r>
              <a:rPr lang="en-US" sz="2400" dirty="0" err="1" smtClean="0"/>
              <a:t>zapisa</a:t>
            </a:r>
            <a:r>
              <a:rPr lang="en-US" sz="2400" dirty="0" smtClean="0"/>
              <a:t>, </a:t>
            </a:r>
            <a:r>
              <a:rPr lang="en-US" sz="2400" dirty="0" err="1" smtClean="0"/>
              <a:t>linkova</a:t>
            </a:r>
            <a:r>
              <a:rPr lang="en-US" sz="2400" dirty="0" smtClean="0"/>
              <a:t>, </a:t>
            </a:r>
            <a:r>
              <a:rPr lang="en-US" sz="2400" dirty="0" err="1" smtClean="0"/>
              <a:t>grafova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izmjena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ažuriranja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dostupnost</a:t>
            </a:r>
            <a:r>
              <a:rPr lang="en-US" sz="2400" dirty="0" smtClean="0"/>
              <a:t> </a:t>
            </a:r>
            <a:r>
              <a:rPr lang="en-US" sz="2400" dirty="0" err="1" smtClean="0"/>
              <a:t>pregleda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r>
              <a:rPr lang="en-US" sz="2400" dirty="0" smtClean="0"/>
              <a:t> </a:t>
            </a:r>
            <a:r>
              <a:rPr lang="en-US" sz="2400" dirty="0" err="1" smtClean="0"/>
              <a:t>putem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interneta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međusobno</a:t>
            </a:r>
            <a:r>
              <a:rPr lang="en-US" sz="2400" dirty="0" smtClean="0"/>
              <a:t> </a:t>
            </a:r>
            <a:r>
              <a:rPr lang="en-US" sz="2400" dirty="0" err="1" smtClean="0"/>
              <a:t>dijeljenje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ocjenjivanje</a:t>
            </a:r>
            <a:r>
              <a:rPr lang="en-US" sz="2400" dirty="0" smtClean="0"/>
              <a:t> </a:t>
            </a:r>
            <a:r>
              <a:rPr lang="en-US" sz="2400" dirty="0" err="1" smtClean="0"/>
              <a:t>radova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stvaranje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zajedničke</a:t>
            </a:r>
            <a:r>
              <a:rPr lang="en-US" sz="2400" dirty="0" smtClean="0"/>
              <a:t> </a:t>
            </a:r>
            <a:r>
              <a:rPr lang="en-US" sz="2400" dirty="0" err="1" smtClean="0"/>
              <a:t>baze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jednostavnost</a:t>
            </a:r>
            <a:r>
              <a:rPr lang="en-US" sz="2400" dirty="0" smtClean="0"/>
              <a:t> </a:t>
            </a:r>
            <a:r>
              <a:rPr lang="en-US" sz="2400" dirty="0" err="1" smtClean="0"/>
              <a:t>pretraživanja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temama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autorima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objavljivanja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školske</a:t>
            </a:r>
            <a:r>
              <a:rPr lang="en-US" sz="2400" dirty="0" smtClean="0"/>
              <a:t> web </a:t>
            </a:r>
            <a:r>
              <a:rPr lang="en-US" sz="2400" dirty="0" err="1" smtClean="0"/>
              <a:t>portale</a:t>
            </a:r>
            <a:r>
              <a:rPr lang="en-US" sz="2400" dirty="0" smtClean="0"/>
              <a:t>, </a:t>
            </a:r>
            <a:r>
              <a:rPr lang="en-US" sz="2400" dirty="0" err="1" smtClean="0"/>
              <a:t>društvene</a:t>
            </a:r>
            <a:r>
              <a:rPr lang="en-US" sz="2400" dirty="0" smtClean="0"/>
              <a:t> </a:t>
            </a:r>
            <a:r>
              <a:rPr lang="en-US" sz="2400" dirty="0" err="1" smtClean="0"/>
              <a:t>mreže</a:t>
            </a:r>
            <a:r>
              <a:rPr lang="en-US" sz="2400" dirty="0" smtClean="0"/>
              <a:t>, </a:t>
            </a:r>
            <a:r>
              <a:rPr lang="en-US" sz="2400" dirty="0" err="1" smtClean="0"/>
              <a:t>blogove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sl.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11560" y="188640"/>
            <a:ext cx="80666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PREDNOSTI ONLINE PLAKATA U ODNOSU NA HAMER PLAKATE</a:t>
            </a:r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551941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PROGRAMI ZA IZRADU ONLINE PLAKATA</a:t>
            </a:r>
            <a:endParaRPr lang="hr-HR" sz="2400" b="1" dirty="0" smtClean="0">
              <a:solidFill>
                <a:srgbClr val="C00000"/>
              </a:solidFill>
            </a:endParaRPr>
          </a:p>
          <a:p>
            <a:pPr lvl="0"/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U </a:t>
            </a:r>
            <a:r>
              <a:rPr lang="en-US" sz="2400" dirty="0" err="1" smtClean="0"/>
              <a:t>ovom</a:t>
            </a:r>
            <a:r>
              <a:rPr lang="en-US" sz="2400" dirty="0" smtClean="0"/>
              <a:t> </a:t>
            </a:r>
            <a:r>
              <a:rPr lang="en-US" sz="2400" dirty="0" err="1" smtClean="0"/>
              <a:t>dijelu</a:t>
            </a:r>
            <a:r>
              <a:rPr lang="en-US" sz="2400" dirty="0" smtClean="0"/>
              <a:t> </a:t>
            </a:r>
            <a:r>
              <a:rPr lang="en-US" sz="2400" dirty="0" err="1" smtClean="0"/>
              <a:t>obradit</a:t>
            </a:r>
            <a:r>
              <a:rPr lang="en-US" sz="2400" dirty="0" smtClean="0"/>
              <a:t> </a:t>
            </a:r>
            <a:r>
              <a:rPr lang="en-US" sz="2400" dirty="0" err="1" smtClean="0"/>
              <a:t>ćemo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izradu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00CC"/>
                </a:solidFill>
              </a:rPr>
              <a:t>Microsoft Office Publisher, </a:t>
            </a:r>
            <a:r>
              <a:rPr lang="en-US" sz="2400" b="1" dirty="0" err="1" smtClean="0">
                <a:solidFill>
                  <a:srgbClr val="0000CC"/>
                </a:solidFill>
              </a:rPr>
              <a:t>Glogster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Tackk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endParaRPr lang="en-US" sz="2400" dirty="0" smtClean="0">
              <a:solidFill>
                <a:srgbClr val="0000CC"/>
              </a:solidFill>
            </a:endParaRPr>
          </a:p>
          <a:p>
            <a:endParaRPr lang="en-US" sz="2400" dirty="0"/>
          </a:p>
        </p:txBody>
      </p:sp>
      <p:pic>
        <p:nvPicPr>
          <p:cNvPr id="3" name="Picture 2" descr="tackk-badge-heart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3588246" cy="150555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Picture 3" descr="PLAKAT PROG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2664296" cy="37670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projekt_glog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509120"/>
            <a:ext cx="5609220" cy="149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764704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RADIONICA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132856"/>
            <a:ext cx="7128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RADIONICA 1-Odabir </a:t>
            </a:r>
            <a:r>
              <a:rPr lang="en-US" sz="2400" b="1" dirty="0" err="1" smtClean="0">
                <a:solidFill>
                  <a:srgbClr val="C00000"/>
                </a:solidFill>
              </a:rPr>
              <a:t>teme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izrada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skice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plakata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lvl="0"/>
            <a:r>
              <a:rPr lang="en-US" sz="2400" dirty="0" err="1" smtClean="0"/>
              <a:t>Određivanje</a:t>
            </a:r>
            <a:r>
              <a:rPr lang="en-US" sz="2400" dirty="0" smtClean="0"/>
              <a:t> </a:t>
            </a:r>
            <a:r>
              <a:rPr lang="en-US" sz="2400" dirty="0" err="1" smtClean="0"/>
              <a:t>teme</a:t>
            </a:r>
            <a:r>
              <a:rPr lang="en-US" sz="2400" dirty="0" smtClean="0"/>
              <a:t>, </a:t>
            </a:r>
            <a:r>
              <a:rPr lang="en-US" sz="2400" dirty="0" err="1" smtClean="0"/>
              <a:t>podru</a:t>
            </a:r>
            <a:r>
              <a:rPr lang="sr-Latn-ME" sz="2400" dirty="0" smtClean="0"/>
              <a:t>č</a:t>
            </a:r>
            <a:r>
              <a:rPr lang="en-US" sz="2400" dirty="0" smtClean="0"/>
              <a:t>ja </a:t>
            </a:r>
            <a:r>
              <a:rPr lang="en-US" sz="2400" dirty="0" err="1" smtClean="0"/>
              <a:t>rada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ciljeva</a:t>
            </a:r>
            <a:r>
              <a:rPr lang="en-US" sz="2400" dirty="0" smtClean="0"/>
              <a:t> </a:t>
            </a:r>
            <a:r>
              <a:rPr lang="en-US" sz="2400" dirty="0" err="1" smtClean="0"/>
              <a:t>izrade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endParaRPr lang="en-US" sz="2400" dirty="0" smtClean="0"/>
          </a:p>
          <a:p>
            <a:pPr lvl="0"/>
            <a:r>
              <a:rPr lang="en-US" sz="2400" dirty="0" err="1" smtClean="0"/>
              <a:t>Planiranje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se </a:t>
            </a:r>
            <a:r>
              <a:rPr lang="en-US" sz="2400" dirty="0" err="1" smtClean="0"/>
              <a:t>koristiti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izradu</a:t>
            </a:r>
            <a:r>
              <a:rPr lang="en-US" sz="2400" dirty="0" smtClean="0"/>
              <a:t> </a:t>
            </a:r>
            <a:r>
              <a:rPr lang="en-US" sz="2400" dirty="0" err="1" smtClean="0"/>
              <a:t>plakata</a:t>
            </a:r>
            <a:endParaRPr lang="en-US" sz="2400" dirty="0" smtClean="0"/>
          </a:p>
          <a:p>
            <a:pPr lvl="0"/>
            <a:r>
              <a:rPr lang="en-US" sz="2400" dirty="0" err="1" smtClean="0"/>
              <a:t>Sakupljanje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sortiranje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, </a:t>
            </a:r>
            <a:r>
              <a:rPr lang="en-US" sz="2400" dirty="0" err="1" smtClean="0"/>
              <a:t>izdvajanje</a:t>
            </a:r>
            <a:r>
              <a:rPr lang="en-US" sz="2400" dirty="0" smtClean="0"/>
              <a:t> </a:t>
            </a:r>
            <a:r>
              <a:rPr lang="en-US" sz="2400" dirty="0" err="1" smtClean="0"/>
              <a:t>bitnih</a:t>
            </a:r>
            <a:r>
              <a:rPr lang="en-US" sz="2400" dirty="0" smtClean="0"/>
              <a:t> </a:t>
            </a:r>
            <a:r>
              <a:rPr lang="en-US" sz="2400" dirty="0" err="1" smtClean="0"/>
              <a:t>suštinskih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cjelokupnog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prikaz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332656"/>
            <a:ext cx="36155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hr-HR" sz="2800" b="1" dirty="0" smtClean="0">
                <a:ln w="11430"/>
                <a:solidFill>
                  <a:srgbClr val="002060"/>
                </a:solidFill>
              </a:rPr>
              <a:t>O </a:t>
            </a:r>
            <a:r>
              <a:rPr lang="en-US" sz="2800" b="1" dirty="0" smtClean="0">
                <a:ln w="11430"/>
                <a:solidFill>
                  <a:srgbClr val="002060"/>
                </a:solidFill>
              </a:rPr>
              <a:t>PLAKATU </a:t>
            </a:r>
            <a:r>
              <a:rPr lang="en-US" sz="2800" b="1" dirty="0">
                <a:ln w="11430"/>
                <a:solidFill>
                  <a:srgbClr val="002060"/>
                </a:solidFill>
              </a:rPr>
              <a:t>UOPŠTENO</a:t>
            </a:r>
          </a:p>
        </p:txBody>
      </p:sp>
      <p:pic>
        <p:nvPicPr>
          <p:cNvPr id="3" name="Picture 2" descr="CsikosSessi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528392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1052737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Plakat</a:t>
            </a:r>
            <a:r>
              <a:rPr lang="en-US" sz="2400" dirty="0" smtClean="0"/>
              <a:t> </a:t>
            </a:r>
            <a:r>
              <a:rPr lang="en-US" sz="2400" dirty="0" err="1" smtClean="0"/>
              <a:t>potiče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riječi</a:t>
            </a:r>
            <a:r>
              <a:rPr lang="en-US" sz="2400" dirty="0" smtClean="0"/>
              <a:t> "</a:t>
            </a:r>
            <a:r>
              <a:rPr lang="en-US" sz="2400" b="1" dirty="0" err="1" smtClean="0"/>
              <a:t>plak</a:t>
            </a:r>
            <a:r>
              <a:rPr lang="en-US" sz="2400" dirty="0" smtClean="0"/>
              <a:t>" </a:t>
            </a:r>
            <a:r>
              <a:rPr lang="en-US" sz="2400" dirty="0" err="1" smtClean="0"/>
              <a:t>što</a:t>
            </a:r>
            <a:r>
              <a:rPr lang="en-US" sz="2400" dirty="0" smtClean="0"/>
              <a:t> u </a:t>
            </a:r>
            <a:r>
              <a:rPr lang="en-US" sz="2400" dirty="0" err="1" smtClean="0"/>
              <a:t>prijevodu</a:t>
            </a:r>
            <a:r>
              <a:rPr lang="en-US" sz="2400" dirty="0" smtClean="0"/>
              <a:t> </a:t>
            </a:r>
            <a:r>
              <a:rPr lang="en-US" sz="2400" dirty="0" err="1" smtClean="0"/>
              <a:t>znači</a:t>
            </a:r>
            <a:r>
              <a:rPr lang="en-US" sz="2400" dirty="0" smtClean="0"/>
              <a:t> </a:t>
            </a:r>
            <a:r>
              <a:rPr lang="en-US" sz="2400" dirty="0" err="1" smtClean="0"/>
              <a:t>mrlja</a:t>
            </a:r>
            <a:r>
              <a:rPr lang="en-US" sz="2400" dirty="0" smtClean="0"/>
              <a:t>, </a:t>
            </a:r>
            <a:r>
              <a:rPr lang="en-US" sz="2400" dirty="0" err="1" smtClean="0"/>
              <a:t>krpica</a:t>
            </a:r>
            <a:r>
              <a:rPr lang="en-US" sz="2400" dirty="0" smtClean="0"/>
              <a:t>, a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pisanu</a:t>
            </a:r>
            <a:r>
              <a:rPr lang="en-US" sz="2400" dirty="0" smtClean="0"/>
              <a:t>, </a:t>
            </a:r>
            <a:r>
              <a:rPr lang="en-US" sz="2400" dirty="0" err="1" smtClean="0"/>
              <a:t>crtanu</a:t>
            </a:r>
            <a:r>
              <a:rPr lang="en-US" sz="2400" dirty="0" smtClean="0"/>
              <a:t>, </a:t>
            </a:r>
            <a:r>
              <a:rPr lang="en-US" sz="2400" dirty="0" err="1" smtClean="0"/>
              <a:t>grafički</a:t>
            </a:r>
            <a:r>
              <a:rPr lang="en-US" sz="2400" dirty="0" smtClean="0"/>
              <a:t> </a:t>
            </a:r>
            <a:r>
              <a:rPr lang="en-US" sz="2400" dirty="0" err="1" smtClean="0"/>
              <a:t>umnoženu</a:t>
            </a:r>
            <a:r>
              <a:rPr lang="en-US" sz="2400" dirty="0" smtClean="0"/>
              <a:t> </a:t>
            </a:r>
            <a:r>
              <a:rPr lang="en-US" sz="2400" dirty="0" err="1" smtClean="0"/>
              <a:t>obavijest</a:t>
            </a:r>
            <a:r>
              <a:rPr lang="en-US" sz="2400" dirty="0" smtClean="0"/>
              <a:t> </a:t>
            </a:r>
            <a:r>
              <a:rPr lang="en-US" sz="2400" dirty="0" err="1" smtClean="0"/>
              <a:t>istaknutu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javnim</a:t>
            </a:r>
            <a:r>
              <a:rPr lang="en-US" sz="2400" dirty="0" smtClean="0"/>
              <a:t> </a:t>
            </a:r>
            <a:r>
              <a:rPr lang="en-US" sz="2400" dirty="0" err="1" smtClean="0"/>
              <a:t>mjestima</a:t>
            </a:r>
            <a:r>
              <a:rPr lang="en-US" sz="2400" dirty="0" smtClean="0"/>
              <a:t>. </a:t>
            </a:r>
            <a:endParaRPr lang="hr-HR" sz="2400" dirty="0" smtClean="0"/>
          </a:p>
          <a:p>
            <a:r>
              <a:rPr lang="hr-HR" sz="2400" dirty="0" smtClean="0"/>
              <a:t>P</a:t>
            </a:r>
            <a:r>
              <a:rPr lang="en-US" sz="2400" dirty="0" err="1" smtClean="0"/>
              <a:t>lakat</a:t>
            </a:r>
            <a:r>
              <a:rPr lang="en-US" sz="2400" dirty="0" smtClean="0"/>
              <a:t>, </a:t>
            </a:r>
            <a:r>
              <a:rPr lang="en-US" sz="2400" dirty="0" err="1" smtClean="0"/>
              <a:t>danas</a:t>
            </a:r>
            <a:r>
              <a:rPr lang="en-US" sz="2400" dirty="0" smtClean="0"/>
              <a:t>, </a:t>
            </a:r>
            <a:r>
              <a:rPr lang="en-US" sz="2400" dirty="0" err="1" smtClean="0"/>
              <a:t>možemo</a:t>
            </a:r>
            <a:r>
              <a:rPr lang="en-US" sz="2400" dirty="0" smtClean="0"/>
              <a:t> </a:t>
            </a:r>
            <a:r>
              <a:rPr lang="en-US" sz="2400" dirty="0" err="1" smtClean="0"/>
              <a:t>posmatrati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dio</a:t>
            </a:r>
            <a:r>
              <a:rPr lang="en-US" sz="2400" dirty="0" smtClean="0"/>
              <a:t> </a:t>
            </a:r>
            <a:r>
              <a:rPr lang="en-US" sz="2400" dirty="0" err="1" smtClean="0"/>
              <a:t>svakodnevnice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umjetničko</a:t>
            </a:r>
            <a:r>
              <a:rPr lang="en-US" sz="2400" dirty="0" smtClean="0"/>
              <a:t> </a:t>
            </a:r>
            <a:r>
              <a:rPr lang="en-US" sz="2400" dirty="0" err="1" smtClean="0"/>
              <a:t>djelo</a:t>
            </a:r>
            <a:r>
              <a:rPr lang="en-US" sz="2400" dirty="0" smtClean="0"/>
              <a:t> a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didaktičko-metodičko</a:t>
            </a:r>
            <a:r>
              <a:rPr lang="en-US" sz="2400" dirty="0" smtClean="0"/>
              <a:t> </a:t>
            </a:r>
            <a:r>
              <a:rPr lang="en-US" sz="2400" dirty="0" err="1" smtClean="0"/>
              <a:t>sredstvo</a:t>
            </a:r>
            <a:r>
              <a:rPr lang="en-US" sz="2400" dirty="0" smtClean="0"/>
              <a:t> u </a:t>
            </a:r>
            <a:r>
              <a:rPr lang="en-US" sz="2400" dirty="0" err="1" smtClean="0"/>
              <a:t>nastavi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u </a:t>
            </a:r>
            <a:r>
              <a:rPr lang="en-US" sz="2400" dirty="0" err="1" smtClean="0"/>
              <a:t>svrhe</a:t>
            </a:r>
            <a:r>
              <a:rPr lang="en-US" sz="2400" dirty="0" smtClean="0"/>
              <a:t> </a:t>
            </a:r>
            <a:r>
              <a:rPr lang="en-US" sz="2400" dirty="0" err="1" smtClean="0"/>
              <a:t>prezentovanja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određenih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sadržaja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Osnovna</a:t>
            </a:r>
            <a:r>
              <a:rPr lang="en-US" sz="2800" dirty="0" smtClean="0"/>
              <a:t> </a:t>
            </a:r>
            <a:r>
              <a:rPr lang="en-US" sz="2800" dirty="0" err="1" smtClean="0"/>
              <a:t>namjena</a:t>
            </a:r>
            <a:r>
              <a:rPr lang="en-US" sz="2800" dirty="0" smtClean="0"/>
              <a:t> </a:t>
            </a:r>
            <a:r>
              <a:rPr lang="en-US" sz="2800" dirty="0" err="1" smtClean="0"/>
              <a:t>svakog</a:t>
            </a:r>
            <a:r>
              <a:rPr lang="en-US" sz="2800" dirty="0" smtClean="0"/>
              <a:t> </a:t>
            </a:r>
            <a:r>
              <a:rPr lang="en-US" sz="2800" dirty="0" err="1" smtClean="0"/>
              <a:t>plakata</a:t>
            </a:r>
            <a:r>
              <a:rPr lang="en-US" sz="2800" dirty="0" smtClean="0"/>
              <a:t> je </a:t>
            </a:r>
            <a:r>
              <a:rPr lang="en-US" sz="2800" dirty="0" err="1" smtClean="0"/>
              <a:t>prijenos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informacija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različitog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karaktera</a:t>
            </a:r>
            <a:r>
              <a:rPr lang="en-US" sz="2800" dirty="0" smtClean="0"/>
              <a:t>, </a:t>
            </a:r>
            <a:r>
              <a:rPr lang="en-US" sz="2800" dirty="0" err="1" smtClean="0"/>
              <a:t>tako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poruka</a:t>
            </a:r>
            <a:r>
              <a:rPr lang="en-US" sz="2800" dirty="0" smtClean="0"/>
              <a:t> </a:t>
            </a:r>
            <a:r>
              <a:rPr lang="en-US" sz="2800" dirty="0" err="1" smtClean="0"/>
              <a:t>plakata</a:t>
            </a:r>
            <a:r>
              <a:rPr lang="en-US" sz="2800" dirty="0" smtClean="0"/>
              <a:t> </a:t>
            </a:r>
            <a:r>
              <a:rPr lang="en-US" sz="2800" dirty="0" err="1" smtClean="0"/>
              <a:t>mora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jasna</a:t>
            </a:r>
            <a:r>
              <a:rPr lang="en-US" sz="2800" dirty="0" smtClean="0"/>
              <a:t>, </a:t>
            </a:r>
            <a:r>
              <a:rPr lang="en-US" sz="2800" dirty="0" err="1" smtClean="0"/>
              <a:t>razumljiva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lako</a:t>
            </a:r>
            <a:r>
              <a:rPr lang="en-US" sz="2800" dirty="0" smtClean="0"/>
              <a:t> </a:t>
            </a:r>
            <a:r>
              <a:rPr lang="en-US" sz="2800" dirty="0" err="1" smtClean="0"/>
              <a:t>čitljiva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LIKA PLAKAT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2749961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3563888" y="2852936"/>
            <a:ext cx="1872208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563888" y="5085184"/>
            <a:ext cx="1944216" cy="5760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3" cstate="print"/>
          <a:srcRect t="21739"/>
          <a:stretch>
            <a:fillRect/>
          </a:stretch>
        </p:blipFill>
        <p:spPr>
          <a:xfrm>
            <a:off x="5724128" y="4869160"/>
            <a:ext cx="1147421" cy="1008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Book_Rapid-eLearni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3861048"/>
            <a:ext cx="1723085" cy="1871080"/>
          </a:xfrm>
          <a:prstGeom prst="rect">
            <a:avLst/>
          </a:prstGeom>
        </p:spPr>
      </p:pic>
      <p:pic>
        <p:nvPicPr>
          <p:cNvPr id="8" name="Picture 7" descr="UČ1.gi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636912"/>
            <a:ext cx="868134" cy="864096"/>
          </a:xfrm>
          <a:prstGeom prst="rect">
            <a:avLst/>
          </a:prstGeom>
        </p:spPr>
      </p:pic>
      <p:pic>
        <p:nvPicPr>
          <p:cNvPr id="9" name="Picture 8" descr="Communicatio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628800"/>
            <a:ext cx="1661723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404664"/>
            <a:ext cx="499239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CILJ IZRADE PLAKATA U NASTAVI</a:t>
            </a:r>
            <a:endParaRPr lang="en-US" sz="2800" b="1" dirty="0">
              <a:ln w="1143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98072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Plakat</a:t>
            </a:r>
            <a:r>
              <a:rPr lang="en-US" sz="2800" dirty="0" smtClean="0"/>
              <a:t> u </a:t>
            </a:r>
            <a:r>
              <a:rPr lang="en-US" sz="2800" dirty="0" err="1" smtClean="0"/>
              <a:t>nastavnom</a:t>
            </a:r>
            <a:r>
              <a:rPr lang="en-US" sz="2800" dirty="0" smtClean="0"/>
              <a:t> </a:t>
            </a:r>
            <a:r>
              <a:rPr lang="en-US" sz="2800" dirty="0" err="1" smtClean="0"/>
              <a:t>procesu</a:t>
            </a:r>
            <a:r>
              <a:rPr lang="en-US" sz="2800" dirty="0" smtClean="0"/>
              <a:t> je </a:t>
            </a:r>
            <a:r>
              <a:rPr lang="en-US" sz="2800" dirty="0" err="1" smtClean="0"/>
              <a:t>noviji</a:t>
            </a:r>
            <a:r>
              <a:rPr lang="en-US" sz="2800" dirty="0" smtClean="0"/>
              <a:t> </a:t>
            </a:r>
            <a:r>
              <a:rPr lang="en-US" sz="2800" dirty="0" err="1" smtClean="0"/>
              <a:t>medijum</a:t>
            </a:r>
            <a:r>
              <a:rPr lang="en-US" sz="2800" dirty="0" smtClean="0"/>
              <a:t> </a:t>
            </a:r>
            <a:r>
              <a:rPr lang="en-US" sz="2800" dirty="0" err="1" smtClean="0"/>
              <a:t>prezentacije</a:t>
            </a:r>
            <a:r>
              <a:rPr lang="en-US" sz="2800" dirty="0" smtClean="0"/>
              <a:t> </a:t>
            </a:r>
            <a:r>
              <a:rPr lang="en-US" sz="2800" dirty="0" err="1" smtClean="0"/>
              <a:t>sadržaja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predstavlja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vizuelne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komunikacije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predstavljanje</a:t>
            </a:r>
            <a:r>
              <a:rPr lang="en-US" sz="2800" dirty="0" smtClean="0"/>
              <a:t> </a:t>
            </a:r>
            <a:r>
              <a:rPr lang="en-US" sz="2800" dirty="0" err="1" smtClean="0"/>
              <a:t>rada</a:t>
            </a:r>
            <a:r>
              <a:rPr lang="en-US" sz="2800" dirty="0" smtClean="0"/>
              <a:t> </a:t>
            </a:r>
            <a:r>
              <a:rPr lang="en-US" sz="2800" dirty="0" err="1" smtClean="0"/>
              <a:t>učenika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nastavnika</a:t>
            </a:r>
            <a:endParaRPr lang="en-US" sz="2800" dirty="0"/>
          </a:p>
        </p:txBody>
      </p:sp>
      <p:pic>
        <p:nvPicPr>
          <p:cNvPr id="4" name="Picture 3" descr="ask-question-2-ce96e3e01c85a38a0d39c61cfae6d42c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65104"/>
            <a:ext cx="1728192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19235">
            <a:off x="4049393" y="3248387"/>
            <a:ext cx="476617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-HR" sz="32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ZAŠTO PLAKAT U NASTAVI?</a:t>
            </a:r>
            <a:endParaRPr lang="en-US" sz="3200" b="1" cap="all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5" descr="DSC01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57301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Obrazovni</a:t>
            </a:r>
            <a:r>
              <a:rPr lang="hr-HR" sz="2400" b="1" dirty="0" smtClean="0"/>
              <a:t> </a:t>
            </a:r>
            <a:r>
              <a:rPr lang="vi-VN" sz="2400" dirty="0" smtClean="0"/>
              <a:t>plakati su informativnog karaktera i omogućavaju članovima tima koji rade na izradi plakata</a:t>
            </a:r>
            <a:r>
              <a:rPr lang="hr-HR" sz="2400" dirty="0" smtClean="0"/>
              <a:t>:</a:t>
            </a:r>
          </a:p>
          <a:p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 smtClean="0"/>
              <a:t>razmjenu ideja unutar grupe</a:t>
            </a:r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 smtClean="0"/>
              <a:t>prezentovanje ideja na njihov način</a:t>
            </a:r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 smtClean="0"/>
              <a:t>učestvovanje u radu u skladu sa pojedinačnim</a:t>
            </a:r>
            <a:r>
              <a:rPr lang="hr-HR" sz="2400" dirty="0" smtClean="0"/>
              <a:t> </a:t>
            </a:r>
            <a:r>
              <a:rPr lang="vi-VN" sz="2400" dirty="0" smtClean="0"/>
              <a:t>sposobnostima i afinitetima</a:t>
            </a:r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 smtClean="0"/>
              <a:t>saradničko učenje i izražavanje kreativnosti. </a:t>
            </a:r>
            <a:endParaRPr lang="hr-HR" sz="2400" dirty="0" smtClean="0"/>
          </a:p>
          <a:p>
            <a:endParaRPr lang="hr-HR" dirty="0" smtClean="0"/>
          </a:p>
        </p:txBody>
      </p:sp>
      <p:pic>
        <p:nvPicPr>
          <p:cNvPr id="3" name="Picture 2" descr="DSC0164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8634"/>
          <a:stretch>
            <a:fillRect/>
          </a:stretch>
        </p:blipFill>
        <p:spPr>
          <a:xfrm>
            <a:off x="2483768" y="3789040"/>
            <a:ext cx="3993175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Tokom rada na izradi plakata učenici</a:t>
            </a:r>
            <a:r>
              <a:rPr lang="hr-HR" sz="2400" dirty="0" smtClean="0"/>
              <a:t>:</a:t>
            </a:r>
          </a:p>
          <a:p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 smtClean="0"/>
              <a:t>razvijaju i sposobnost selekcije informacija i izdvajanje suštinskih djelova</a:t>
            </a:r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 smtClean="0"/>
              <a:t>izvode zaključke, učeći se izlaganju svojih ideja i prenošenju znanja</a:t>
            </a:r>
            <a:endParaRPr lang="hr-HR" sz="2400" dirty="0" smtClean="0"/>
          </a:p>
          <a:p>
            <a:pPr>
              <a:buFont typeface="Wingdings" pitchFamily="2" charset="2"/>
              <a:buChar char="v"/>
            </a:pPr>
            <a:r>
              <a:rPr lang="vi-VN" sz="2400" dirty="0" smtClean="0"/>
              <a:t>samostalnim istraživanjima razvi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jaju</a:t>
            </a:r>
            <a:r>
              <a:rPr lang="vi-VN" sz="2400" dirty="0" smtClean="0"/>
              <a:t> motivaciju za kreativno iskazivanje i otkrivanje raznih načina prezentovanja nastavnih sadržaja</a:t>
            </a:r>
            <a:br>
              <a:rPr lang="vi-VN" sz="2400" dirty="0" smtClean="0"/>
            </a:br>
            <a:endParaRPr lang="en-US" sz="2400" dirty="0"/>
          </a:p>
        </p:txBody>
      </p:sp>
      <p:pic>
        <p:nvPicPr>
          <p:cNvPr id="3" name="Picture 2" descr="joe-businessman-his-paper-stack-carries-large-has-lot-work-3874874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795355"/>
            <a:ext cx="1656184" cy="3062645"/>
          </a:xfrm>
          <a:prstGeom prst="rect">
            <a:avLst/>
          </a:prstGeom>
        </p:spPr>
      </p:pic>
      <p:pic>
        <p:nvPicPr>
          <p:cNvPr id="5" name="Picture 4" descr="Picture 123 218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3968" y="3356992"/>
            <a:ext cx="4379979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NAPOMENA:</a:t>
            </a:r>
          </a:p>
          <a:p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</a:rPr>
              <a:t>Idejna, grafička i vizuelna rješenja izrade plakata ne smiju biti glavni cilj, već sredstvo za prenošenje ideja i određenih sadržaja, odnosno jasna poruka.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DSCN1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66463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931</Words>
  <Application>Microsoft Office PowerPoint</Application>
  <PresentationFormat>On-screen Show (4:3)</PresentationFormat>
  <Paragraphs>148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43</cp:revision>
  <dcterms:created xsi:type="dcterms:W3CDTF">2015-10-31T06:17:34Z</dcterms:created>
  <dcterms:modified xsi:type="dcterms:W3CDTF">2015-12-06T20:22:49Z</dcterms:modified>
</cp:coreProperties>
</file>