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7" r:id="rId2"/>
    <p:sldId id="258" r:id="rId3"/>
    <p:sldId id="259" r:id="rId4"/>
    <p:sldId id="276" r:id="rId5"/>
    <p:sldId id="260" r:id="rId6"/>
    <p:sldId id="261" r:id="rId7"/>
    <p:sldId id="277" r:id="rId8"/>
    <p:sldId id="270" r:id="rId9"/>
    <p:sldId id="263" r:id="rId10"/>
    <p:sldId id="273" r:id="rId11"/>
    <p:sldId id="274" r:id="rId12"/>
    <p:sldId id="275" r:id="rId13"/>
    <p:sldId id="278" r:id="rId14"/>
    <p:sldId id="279" r:id="rId15"/>
    <p:sldId id="280" r:id="rId16"/>
    <p:sldId id="286" r:id="rId17"/>
    <p:sldId id="283" r:id="rId18"/>
    <p:sldId id="284" r:id="rId19"/>
    <p:sldId id="281" r:id="rId20"/>
    <p:sldId id="269" r:id="rId21"/>
    <p:sldId id="262" r:id="rId22"/>
    <p:sldId id="271" r:id="rId23"/>
    <p:sldId id="287" r:id="rId24"/>
    <p:sldId id="272" r:id="rId25"/>
    <p:sldId id="285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541C51"/>
    <a:srgbClr val="DC69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02068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70674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01000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49665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70222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42551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11067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8265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38917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54510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412403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F2FE-8E07-4EEB-883B-F457502DDB5A}" type="datetimeFigureOut">
              <a:rPr lang="sr-Latn-ME" smtClean="0"/>
              <a:pPr/>
              <a:t>15.10.2016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CA33-C4FC-436D-BE0A-A8B84E177EE1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67336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gebra.org/en/upload/index.php?&amp;direction=0&amp;order=&amp;directory=hrvatski/SrednjaSkola" TargetMode="External"/><Relationship Id="rId3" Type="http://schemas.openxmlformats.org/officeDocument/2006/relationships/hyperlink" Target="http://www.geogebra.org/en/upload/index.php?&amp;direction=0&amp;order=&amp;directory=hrvatski/JosipKlicinovic" TargetMode="External"/><Relationship Id="rId7" Type="http://schemas.openxmlformats.org/officeDocument/2006/relationships/hyperlink" Target="http://www.geogebra.org/en/upload/index.php?&amp;direction=0&amp;order=&amp;directory=hrvatski/GeometrijskaTijela" TargetMode="External"/><Relationship Id="rId2" Type="http://schemas.openxmlformats.org/officeDocument/2006/relationships/hyperlink" Target="http://www.geogebra.org/en/upload/index.php?&amp;direction=0&amp;order=&amp;directory=hrvatski/Linearna%20funkci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eogebra.org/en/upload/index.php?&amp;direction=0&amp;order=&amp;directory=hrvatski/Nejednadzbe" TargetMode="External"/><Relationship Id="rId5" Type="http://schemas.openxmlformats.org/officeDocument/2006/relationships/hyperlink" Target="http://www.geogebra.org/en/upload/index.php?&amp;direction=0&amp;order=&amp;directory=hrvatski/OsnovnaSkola" TargetMode="External"/><Relationship Id="rId10" Type="http://schemas.openxmlformats.org/officeDocument/2006/relationships/hyperlink" Target="http://www.geogebra.org/en/upload/index.php?&amp;direction=0&amp;order=&amp;directory=hrvatski/fizika" TargetMode="External"/><Relationship Id="rId4" Type="http://schemas.openxmlformats.org/officeDocument/2006/relationships/hyperlink" Target="http://www.geogebra.org/en/upload/index.php?&amp;direction=0&amp;order=&amp;directory=hrvatski/Razlomci" TargetMode="External"/><Relationship Id="rId9" Type="http://schemas.openxmlformats.org/officeDocument/2006/relationships/hyperlink" Target="http://www.geogebra.org/en/upload/index.php?&amp;direction=0&amp;order=&amp;directory=hrvatski/Trigonometrij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lement.hr/plus/geogebra/kvadratzbroja" TargetMode="External"/><Relationship Id="rId13" Type="http://schemas.openxmlformats.org/officeDocument/2006/relationships/hyperlink" Target="https://element.hr/plus/geogebra/povrsinatrokuta" TargetMode="External"/><Relationship Id="rId18" Type="http://schemas.openxmlformats.org/officeDocument/2006/relationships/hyperlink" Target="https://element.hr/plus/geogebra/koeficijentilinearne2" TargetMode="External"/><Relationship Id="rId26" Type="http://schemas.openxmlformats.org/officeDocument/2006/relationships/hyperlink" Target="http://element.hr/plus/sidebar/ggb" TargetMode="External"/><Relationship Id="rId3" Type="http://schemas.openxmlformats.org/officeDocument/2006/relationships/hyperlink" Target="https://element.hr/plus/geogebra/zbrojn" TargetMode="External"/><Relationship Id="rId21" Type="http://schemas.openxmlformats.org/officeDocument/2006/relationships/hyperlink" Target="https://element.hr/static/files/5-Razno/Trokut/TalesovPoucak_RadniList.html" TargetMode="External"/><Relationship Id="rId7" Type="http://schemas.openxmlformats.org/officeDocument/2006/relationships/hyperlink" Target="https://element.hr/plus/geogebra/razlikakvadrata2" TargetMode="External"/><Relationship Id="rId12" Type="http://schemas.openxmlformats.org/officeDocument/2006/relationships/hyperlink" Target="https://element.hr/plus/geogebra/duljinaduzine" TargetMode="External"/><Relationship Id="rId17" Type="http://schemas.openxmlformats.org/officeDocument/2006/relationships/hyperlink" Target="https://element.hr/plus/geogebra/koeficijentilinearne1" TargetMode="External"/><Relationship Id="rId25" Type="http://schemas.openxmlformats.org/officeDocument/2006/relationships/hyperlink" Target="https://element.hr/plus/geogebra/stomakion" TargetMode="External"/><Relationship Id="rId2" Type="http://schemas.openxmlformats.org/officeDocument/2006/relationships/hyperlink" Target="https://element.hr/plus/geogebra/gaussdosjetka" TargetMode="External"/><Relationship Id="rId16" Type="http://schemas.openxmlformats.org/officeDocument/2006/relationships/hyperlink" Target="https://element.hr/static/files/5-Razno/Graf%20linearne%20funkcije/linearnavjezba.html" TargetMode="External"/><Relationship Id="rId20" Type="http://schemas.openxmlformats.org/officeDocument/2006/relationships/hyperlink" Target="https://element.hr/plus/geogebra/homotetijarotaci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ement.hr/plus/geogebra/razlikakvadrata1" TargetMode="External"/><Relationship Id="rId11" Type="http://schemas.openxmlformats.org/officeDocument/2006/relationships/hyperlink" Target="https://element.hr/static/files/3-Uredaj%20na%20skupu%20realnih%20brojeva/Nejednadzbe/RijesiMiNejednadzbu.html" TargetMode="External"/><Relationship Id="rId24" Type="http://schemas.openxmlformats.org/officeDocument/2006/relationships/hyperlink" Target="https://element.hr/plus/geogebra/paradoks" TargetMode="External"/><Relationship Id="rId5" Type="http://schemas.openxmlformats.org/officeDocument/2006/relationships/hyperlink" Target="https://element.hr/plus/geogebra/zbroj3n_2" TargetMode="External"/><Relationship Id="rId15" Type="http://schemas.openxmlformats.org/officeDocument/2006/relationships/hyperlink" Target="https://element.hr/plus/geogebra/arhimedovpostupak" TargetMode="External"/><Relationship Id="rId23" Type="http://schemas.openxmlformats.org/officeDocument/2006/relationships/hyperlink" Target="https://element.hr/plus/geogebra/thalespyramid" TargetMode="External"/><Relationship Id="rId10" Type="http://schemas.openxmlformats.org/officeDocument/2006/relationships/hyperlink" Target="https://element.hr/plus/geogebra/nejednadzbaumnozak" TargetMode="External"/><Relationship Id="rId19" Type="http://schemas.openxmlformats.org/officeDocument/2006/relationships/hyperlink" Target="https://element.hr/plus/geogebra/koeficijentilinearne3" TargetMode="External"/><Relationship Id="rId4" Type="http://schemas.openxmlformats.org/officeDocument/2006/relationships/hyperlink" Target="https://element.hr/plus/geogebra/zbrojn_neparni" TargetMode="External"/><Relationship Id="rId9" Type="http://schemas.openxmlformats.org/officeDocument/2006/relationships/hyperlink" Target="https://element.hr/static/files/3-Uredaj%20na%20skupu%20realnih%20brojeva/Nejednadzbe/NejednadzbaSmodulom.html" TargetMode="External"/><Relationship Id="rId14" Type="http://schemas.openxmlformats.org/officeDocument/2006/relationships/hyperlink" Target="https://element.hr/plus/geogebra/racunamopi" TargetMode="External"/><Relationship Id="rId22" Type="http://schemas.openxmlformats.org/officeDocument/2006/relationships/hyperlink" Target="https://element.hr/plus/geogebra/talesprojekto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ime.suljic@pu.htnet.hr" TargetMode="External"/><Relationship Id="rId2" Type="http://schemas.openxmlformats.org/officeDocument/2006/relationships/hyperlink" Target="http://www.normala.hr/interaktivna_matematika/cetverokuti/index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normala.hr/interaktivna_matematika/tijela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pleti.normala.hr:8180/xwiki/bin/view/Mnogokuti/" TargetMode="External"/><Relationship Id="rId3" Type="http://schemas.openxmlformats.org/officeDocument/2006/relationships/hyperlink" Target="http://www.normala.hr/graf/eksponencijalna.htm" TargetMode="External"/><Relationship Id="rId7" Type="http://schemas.openxmlformats.org/officeDocument/2006/relationships/hyperlink" Target="http://apleti.normala.hr:8180/xwiki/bin/view/Nejednadzbe/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://www.normala.hr/interaktivna_matematika/RotacijskaTijela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leti.normala.hr:8180/xwiki/bin/view/PreslikavanjaRavnine/" TargetMode="External"/><Relationship Id="rId11" Type="http://schemas.openxmlformats.org/officeDocument/2006/relationships/hyperlink" Target="http://apleti.normala.hr:8180/xwiki/bin/view/Konike/Parabola" TargetMode="External"/><Relationship Id="rId5" Type="http://schemas.openxmlformats.org/officeDocument/2006/relationships/hyperlink" Target="http://apleti.normala.hr:8180/xwiki/bin/view/Planimetrija/" TargetMode="External"/><Relationship Id="rId10" Type="http://schemas.openxmlformats.org/officeDocument/2006/relationships/hyperlink" Target="http://apleti.normala.hr:8180/xwiki/bin/view/Konike/Hiperbola" TargetMode="External"/><Relationship Id="rId4" Type="http://schemas.openxmlformats.org/officeDocument/2006/relationships/hyperlink" Target="http://www.normala.hr/graf/polinom3.htm" TargetMode="External"/><Relationship Id="rId9" Type="http://schemas.openxmlformats.org/officeDocument/2006/relationships/hyperlink" Target="http://apleti.normala.hr:8180/xwiki/bin/view/KompleksniBrojevi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rmala.hr:8180/xwiki/bin/view/Trigonometrija/SinusovPoucak" TargetMode="External"/><Relationship Id="rId13" Type="http://schemas.openxmlformats.org/officeDocument/2006/relationships/hyperlink" Target="http://www.normala.hr:8180/xwiki/bin/view/Trigonometrija/Zadatci" TargetMode="External"/><Relationship Id="rId3" Type="http://schemas.openxmlformats.org/officeDocument/2006/relationships/hyperlink" Target="http://www.normala.hr:8180/xwiki/bin/view/Trigonometrija/DefinicijeTrigonometrijskihFunkcija" TargetMode="External"/><Relationship Id="rId7" Type="http://schemas.openxmlformats.org/officeDocument/2006/relationships/hyperlink" Target="http://www.normala.hr:8180/xwiki/bin/view/Trigonometrija/Sinusoida" TargetMode="External"/><Relationship Id="rId12" Type="http://schemas.openxmlformats.org/officeDocument/2006/relationships/hyperlink" Target="http://www.normala.hr:8180/xwiki/bin/view/Trigonometrija/" TargetMode="External"/><Relationship Id="rId2" Type="http://schemas.openxmlformats.org/officeDocument/2006/relationships/hyperlink" Target="http://www.normala.hr:8180/xwiki/bin/view/Trigonometrija/BrojevnaKruznica" TargetMode="External"/><Relationship Id="rId16" Type="http://schemas.openxmlformats.org/officeDocument/2006/relationships/hyperlink" Target="http://www.normala.hr/interaktivna_matematika/trigonometrijski_grafovi/index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rmala.hr:8180/xwiki/bin/view/Trigonometrija/GrafFunkcijeKosinus" TargetMode="External"/><Relationship Id="rId11" Type="http://schemas.openxmlformats.org/officeDocument/2006/relationships/hyperlink" Target="http://www.normala.hr:8180/xwiki/bin/view/Trigonometrija/TrigonometrijskeJednadzbe" TargetMode="External"/><Relationship Id="rId5" Type="http://schemas.openxmlformats.org/officeDocument/2006/relationships/hyperlink" Target="http://www.normala.hr:8180/xwiki/bin/view/Trigonometrija/FourierovRed" TargetMode="External"/><Relationship Id="rId15" Type="http://schemas.openxmlformats.org/officeDocument/2006/relationships/hyperlink" Target="https://www.google.com/url?sa=t&amp;rct=j&amp;q=&amp;esrc=s&amp;source=web&amp;cd=1&amp;cad=rja&amp;ved=0CCgQFjAA&amp;url=http://kjosip.net.amis.hr/ggb/3razred/GrafTrigonometrijskihFunkcija.html&amp;ei=_oqxUfbeKoOvOebOgcgI&amp;usg=AFQjCNF59rLxoGLyZv9Mn75MbP3zvGFr0Q&amp;sig2=yHe_5HozXxWwNHj-12xTrg" TargetMode="External"/><Relationship Id="rId10" Type="http://schemas.openxmlformats.org/officeDocument/2006/relationships/hyperlink" Target="http://www.normala.hr:8180/xwiki/bin/view/Trigonometrija/TiskaniMaterijali" TargetMode="External"/><Relationship Id="rId4" Type="http://schemas.openxmlformats.org/officeDocument/2006/relationships/hyperlink" Target="http://www.normala.hr:8180/xwiki/bin/view/Trigonometrija/EksponencijalnoPreslikavanje" TargetMode="External"/><Relationship Id="rId9" Type="http://schemas.openxmlformats.org/officeDocument/2006/relationships/hyperlink" Target="http://www.normala.hr:8180/xwiki/bin/view/Trigonometrija/Tablica+vrijednosti" TargetMode="External"/><Relationship Id="rId14" Type="http://schemas.openxmlformats.org/officeDocument/2006/relationships/hyperlink" Target="https://www.google.com/url?sa=t&amp;rct=j&amp;q=&amp;esrc=s&amp;source=web&amp;cd=12&amp;cad=rja&amp;ved=0CC8QFjABOAo&amp;url=http://www.pmfst.hr/~pero/pripremni/grafovi/graf_trig_br_kruznica.html&amp;ei=sYuxUanuDYfmOa-QgIgI&amp;usg=AFQjCNH-nRzwewnddHqSlXUgR-htoi9xHg&amp;sig2=MKb7a9nscrOoejZaITOAP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eogebra.org/cms/hr/roadmap/50-geogebra10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hr" TargetMode="External"/><Relationship Id="rId2" Type="http://schemas.openxmlformats.org/officeDocument/2006/relationships/hyperlink" Target="http://www.geogebra.org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hrome.google.com/webstore/search/geogebra?hl=da&amp;utm_source=chrome-ntp-launcher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hrer-online.de/url/wurfbewegungen" TargetMode="External"/><Relationship Id="rId13" Type="http://schemas.openxmlformats.org/officeDocument/2006/relationships/hyperlink" Target="http://www.lehrer-online.de/dyn/438530.htm" TargetMode="External"/><Relationship Id="rId3" Type="http://schemas.openxmlformats.org/officeDocument/2006/relationships/hyperlink" Target="http://techawards.org/" TargetMode="External"/><Relationship Id="rId7" Type="http://schemas.openxmlformats.org/officeDocument/2006/relationships/hyperlink" Target="http://www.bildung.at/statisch/bmbwk/lernieaward/jumplerniestart.ihtml" TargetMode="External"/><Relationship Id="rId12" Type="http://schemas.openxmlformats.org/officeDocument/2006/relationships/hyperlink" Target="http://www.gpi-online.de/" TargetMode="External"/><Relationship Id="rId2" Type="http://schemas.openxmlformats.org/officeDocument/2006/relationships/hyperlink" Target="http://ntlcoalition.org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ect.org/" TargetMode="External"/><Relationship Id="rId11" Type="http://schemas.openxmlformats.org/officeDocument/2006/relationships/hyperlink" Target="http://www.tropheesdulibre.org/" TargetMode="External"/><Relationship Id="rId5" Type="http://schemas.openxmlformats.org/officeDocument/2006/relationships/hyperlink" Target="http://sourceforge.net/community/cca08-finalists/" TargetMode="External"/><Relationship Id="rId15" Type="http://schemas.openxmlformats.org/officeDocument/2006/relationships/hyperlink" Target="http://www.bth.se/llab/easa.nsf" TargetMode="External"/><Relationship Id="rId10" Type="http://schemas.openxmlformats.org/officeDocument/2006/relationships/hyperlink" Target="http://www.vivante.it/com@net/crop_circles.html" TargetMode="External"/><Relationship Id="rId4" Type="http://schemas.openxmlformats.org/officeDocument/2006/relationships/hyperlink" Target="http://www.bettawards.com/" TargetMode="External"/><Relationship Id="rId9" Type="http://schemas.openxmlformats.org/officeDocument/2006/relationships/hyperlink" Target="http://www.etwinning.net/ww/en/pub/etwinning/news/articles/and_the_winners_are.htm" TargetMode="External"/><Relationship Id="rId14" Type="http://schemas.openxmlformats.org/officeDocument/2006/relationships/hyperlink" Target="http://www.ibi.tu-berlin.d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eogebra.org/cms/organiz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gebra.org/cms/hr/institut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H:\community@geogebra.or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matf.bg.ac.rs/" TargetMode="External"/><Relationship Id="rId2" Type="http://schemas.openxmlformats.org/officeDocument/2006/relationships/hyperlink" Target="http://wiki.geogebra.org/en/GeoGebra_Center_of_Belgra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eogebrawiki.pbworks.com/" TargetMode="External"/><Relationship Id="rId4" Type="http://schemas.openxmlformats.org/officeDocument/2006/relationships/hyperlink" Target="http://geogebramk.pbworks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145" y="293274"/>
            <a:ext cx="7933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hr-HR" sz="3200" kern="1400" spc="25" dirty="0" smtClean="0">
                <a:solidFill>
                  <a:srgbClr val="17365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u nastavi matematike-osnove rada u programu</a:t>
            </a:r>
            <a:endParaRPr lang="sr-Latn-ME" sz="3200" kern="1400" spc="25" dirty="0">
              <a:solidFill>
                <a:srgbClr val="17365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eo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1573" y="3586452"/>
            <a:ext cx="3513911" cy="10639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GeoGebra ikon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3777" y="1557319"/>
            <a:ext cx="1269365" cy="1180465"/>
          </a:xfrm>
          <a:prstGeom prst="rect">
            <a:avLst/>
          </a:prstGeom>
        </p:spPr>
      </p:pic>
      <p:pic>
        <p:nvPicPr>
          <p:cNvPr id="5" name="Picture 4" descr="bee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4095" y="4893127"/>
            <a:ext cx="2261510" cy="1507673"/>
          </a:xfrm>
          <a:prstGeom prst="rect">
            <a:avLst/>
          </a:prstGeom>
        </p:spPr>
      </p:pic>
      <p:pic>
        <p:nvPicPr>
          <p:cNvPr id="7" name="Picture 6" descr="753ad0a6c07bfa30aa34bae102a44da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509" y="2503443"/>
            <a:ext cx="1910987" cy="1979782"/>
          </a:xfrm>
          <a:prstGeom prst="rect">
            <a:avLst/>
          </a:prstGeom>
        </p:spPr>
      </p:pic>
      <p:pic>
        <p:nvPicPr>
          <p:cNvPr id="8" name="Picture 7" descr="GeoGebra 5.0.233.0 Genuine Crack Full Version Serial Key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131" y="4944125"/>
            <a:ext cx="2204125" cy="1404424"/>
          </a:xfrm>
          <a:prstGeom prst="rect">
            <a:avLst/>
          </a:prstGeom>
        </p:spPr>
      </p:pic>
      <p:pic>
        <p:nvPicPr>
          <p:cNvPr id="9" name="Picture 8" descr="TrapezoidParallelogra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2326" y="2560321"/>
            <a:ext cx="2215248" cy="17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6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EOGEBRA\ONLINE SEMINAR\RADOVI\Crtez Marija Micovic.png"/>
          <p:cNvPicPr>
            <a:picLocks noChangeAspect="1" noChangeArrowheads="1"/>
          </p:cNvPicPr>
          <p:nvPr/>
        </p:nvPicPr>
        <p:blipFill>
          <a:blip r:embed="rId2" cstate="print"/>
          <a:srcRect l="6109" t="1809" r="3374" b="4549"/>
          <a:stretch>
            <a:fillRect/>
          </a:stretch>
        </p:blipFill>
        <p:spPr bwMode="auto">
          <a:xfrm>
            <a:off x="587829" y="901337"/>
            <a:ext cx="8216537" cy="491163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61704" y="5812971"/>
            <a:ext cx="5390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Mogućnost kreiranja crteža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EOGEBRA\GGB SLIKE\slike -geogebra\geo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277938"/>
            <a:ext cx="7561263" cy="430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EOGEBRA\GGB SLIKE\slike -geogebra\geogebra slika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33" y="705410"/>
            <a:ext cx="8640000" cy="477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169" y="965870"/>
            <a:ext cx="7950735" cy="55349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7641" y="0"/>
            <a:ext cx="6245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</a:rPr>
              <a:t>Primjer kontrolne vježbe </a:t>
            </a:r>
          </a:p>
          <a:p>
            <a:pPr algn="ctr"/>
            <a:r>
              <a:rPr lang="sr-Latn-ME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</a:rPr>
              <a:t>sa umetnutim slikama rađenim u GeoGebri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83" y="1043031"/>
            <a:ext cx="8485912" cy="54599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7641" y="0"/>
            <a:ext cx="6245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</a:rPr>
              <a:t>Primjer kontrolne vježbe </a:t>
            </a:r>
          </a:p>
          <a:p>
            <a:pPr algn="ctr"/>
            <a:r>
              <a:rPr lang="sr-Latn-ME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</a:rPr>
              <a:t>sa umetnutim slikama rađenim u GeoGebri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31" y="12659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ME" b="1" dirty="0" smtClean="0">
                <a:solidFill>
                  <a:schemeClr val="accent5">
                    <a:lumMod val="50000"/>
                  </a:schemeClr>
                </a:solidFill>
              </a:rPr>
              <a:t>Korisni linkovi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5760" y="1998618"/>
          <a:ext cx="8516982" cy="30697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38994"/>
                <a:gridCol w="2838994"/>
                <a:gridCol w="2838994"/>
              </a:tblGrid>
              <a:tr h="115650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2"/>
                        </a:rPr>
                        <a:t>Linearna</a:t>
                      </a:r>
                      <a:r>
                        <a:rPr lang="en-US" dirty="0">
                          <a:hlinkClick r:id="rId2"/>
                        </a:rPr>
                        <a:t> </a:t>
                      </a:r>
                      <a:r>
                        <a:rPr lang="en-US" dirty="0" err="1">
                          <a:hlinkClick r:id="rId2"/>
                        </a:rPr>
                        <a:t>funkcija</a:t>
                      </a:r>
                      <a:r>
                        <a:rPr lang="en-US" dirty="0"/>
                        <a:t> 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3"/>
                        </a:rPr>
                        <a:t>JosipKlicinovic</a:t>
                      </a:r>
                      <a:endParaRPr lang="en-US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  <a:r>
                        <a:rPr lang="en-US" dirty="0" err="1">
                          <a:hlinkClick r:id="rId4"/>
                        </a:rPr>
                        <a:t>Razlomci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</a:tr>
              <a:tr h="1156500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  <a:r>
                        <a:rPr lang="en-US" dirty="0" err="1">
                          <a:hlinkClick r:id="rId5"/>
                        </a:rPr>
                        <a:t>OsnovnaSkola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6"/>
                        </a:rPr>
                        <a:t>Nejednadzbe</a:t>
                      </a:r>
                      <a:endParaRPr lang="en-US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7"/>
                        </a:rPr>
                        <a:t>GeometrijskaTijela</a:t>
                      </a:r>
                      <a:endParaRPr lang="en-US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</a:tr>
              <a:tr h="75677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8"/>
                        </a:rPr>
                        <a:t>SrednjaSkola</a:t>
                      </a:r>
                      <a:endParaRPr lang="en-US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9"/>
                        </a:rPr>
                        <a:t>Trigonometrija</a:t>
                      </a:r>
                      <a:endParaRPr lang="en-US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  <a:r>
                        <a:rPr lang="en-US" dirty="0" err="1" smtClean="0">
                          <a:hlinkClick r:id="rId10"/>
                        </a:rPr>
                        <a:t>fizika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76210" y="55383"/>
            <a:ext cx="51976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0000"/>
                </a:solidFill>
                <a:latin typeface="Cambria" panose="02040503050406030204" pitchFamily="18" charset="0"/>
              </a:rPr>
              <a:t>Primjeri GeoGebra radova </a:t>
            </a:r>
          </a:p>
          <a:p>
            <a:pPr algn="ctr"/>
            <a:r>
              <a:rPr lang="sr-Latn-ME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0000"/>
                </a:solidFill>
                <a:latin typeface="Cambria" panose="02040503050406030204" pitchFamily="18" charset="0"/>
              </a:rPr>
              <a:t>raznih autora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4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" y="1058091"/>
            <a:ext cx="85561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2" tooltip="Dinamični prikaz Gaussove dosjetke."/>
              </a:rPr>
              <a:t>Gaussova dosjetka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3" tooltip="Geometrijska predodžba zbroja prvih n prirodnih brojeva."/>
              </a:rPr>
              <a:t>Gaussova dosjetka - Zbroj prvih n prirodnih brojeva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4" tooltip="Geometrijska predodžba zbroja prvih n neparnih prirodnih brojeva."/>
              </a:rPr>
              <a:t>Gaussova dosjetka - Zbroj prvih n neparnih prirodnih brojeva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5" tooltip="Geometrijska predodžba zbroja prvih n prirodnih brojeva oblika 3n-2."/>
              </a:rPr>
              <a:t>Gaussova dosjetka - Zbroj prvih n prirodnih brojeva oblika 3n-2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6" tooltip="Geometrijska predodžba razlike kvadrata (prvi način)."/>
              </a:rPr>
              <a:t>Algebarski izrazi - Razlika kvadrata 1 (dokaz bez riječi)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7" tooltip="Geometrijska predodžba razlike kvadrata (drugi način)."/>
              </a:rPr>
              <a:t>Algebarski izrazi - Razlika kvadrata 2 (dokaz bez riječi)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8" tooltip="Geometrijska predodžba kvadrata zbroja."/>
              </a:rPr>
              <a:t>Algebarski izrazi - Kvadrat zbroja (dokaz bez riječi)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9" tooltip="Grafički prikaz rješenja nejednadžbe s apsolutnom vrijednošću."/>
              </a:rPr>
              <a:t>Nejednadžbe - Nejednadžba s apsolutnom vrijednošću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0" tooltip="Grafički prikaz rješenj nejednadžbe oblika (ax + b)(cx + d) &lt;&gt; 0."/>
              </a:rPr>
              <a:t>Nejednadžbe - Nejednadžba oblika (ax + b)(cx + d) &lt;&gt; 0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1" tooltip="Interaktivni kalkulator."/>
              </a:rPr>
              <a:t>Nejednadžbe - Rješavač linearnih (ne)jednadžbi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2" tooltip="GeoGebra aplet za računanje duljine dužine."/>
              </a:rPr>
              <a:t>Koordinatni sustav u ravnini - Duljina dužine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3" tooltip="GeoGebra aplet za računanje površine trokuta."/>
              </a:rPr>
              <a:t>Koordinatni sustav u ravnini - Površina trokuta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4" tooltip="GeoGebra aplet za aproksimaciju broja pi računanjem omjera opsega i promjera mnogokuta."/>
              </a:rPr>
              <a:t>Broj </a:t>
            </a:r>
            <a:r>
              <a:rPr lang="el-GR" sz="1400" i="1" dirty="0" smtClean="0">
                <a:solidFill>
                  <a:srgbClr val="C00000"/>
                </a:solidFill>
                <a:hlinkClick r:id="rId14" tooltip="GeoGebra aplet za aproksimaciju broja pi računanjem omjera opsega i promjera mnogokuta."/>
              </a:rPr>
              <a:t>π</a:t>
            </a:r>
            <a:r>
              <a:rPr lang="el-GR" sz="1400" dirty="0" smtClean="0">
                <a:solidFill>
                  <a:srgbClr val="C00000"/>
                </a:solidFill>
                <a:hlinkClick r:id="rId14" tooltip="GeoGebra aplet za aproksimaciju broja pi računanjem omjera opsega i promjera mnogokuta."/>
              </a:rPr>
              <a:t> - </a:t>
            </a:r>
            <a:r>
              <a:rPr lang="vi-VN" sz="1400" dirty="0" smtClean="0">
                <a:solidFill>
                  <a:srgbClr val="C00000"/>
                </a:solidFill>
                <a:hlinkClick r:id="rId14" tooltip="GeoGebra aplet za aproksimaciju broja pi računanjem omjera opsega i promjera mnogokuta."/>
              </a:rPr>
              <a:t>Računamo </a:t>
            </a:r>
            <a:r>
              <a:rPr lang="el-GR" sz="1400" i="1" dirty="0" smtClean="0">
                <a:solidFill>
                  <a:srgbClr val="C00000"/>
                </a:solidFill>
                <a:hlinkClick r:id="rId14" tooltip="GeoGebra aplet za aproksimaciju broja pi računanjem omjera opsega i promjera mnogokuta."/>
              </a:rPr>
              <a:t>π</a:t>
            </a:r>
            <a:endParaRPr lang="el-GR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5" tooltip="Arhimedov postupak računanja broja π."/>
              </a:rPr>
              <a:t>Broj </a:t>
            </a:r>
            <a:r>
              <a:rPr lang="el-GR" sz="1400" i="1" dirty="0" smtClean="0">
                <a:solidFill>
                  <a:srgbClr val="C00000"/>
                </a:solidFill>
                <a:hlinkClick r:id="rId15" tooltip="Arhimedov postupak računanja broja π."/>
              </a:rPr>
              <a:t>π</a:t>
            </a:r>
            <a:r>
              <a:rPr lang="el-GR" sz="1400" dirty="0" smtClean="0">
                <a:solidFill>
                  <a:srgbClr val="C00000"/>
                </a:solidFill>
                <a:hlinkClick r:id="rId15" tooltip="Arhimedov postupak računanja broja π."/>
              </a:rPr>
              <a:t> - </a:t>
            </a:r>
            <a:r>
              <a:rPr lang="vi-VN" sz="1400" dirty="0" smtClean="0">
                <a:solidFill>
                  <a:srgbClr val="C00000"/>
                </a:solidFill>
                <a:hlinkClick r:id="rId15" tooltip="Arhimedov postupak računanja broja π."/>
              </a:rPr>
              <a:t>Arhimedov postupak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6" tooltip="Interaktivna aplikacija."/>
              </a:rPr>
              <a:t>Jednadžba pravca i graf linearne funkcije - Vježba određivanja jednadžbe pravca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7" tooltip="Značenje koeficijenata u jednadžbi pravca.y"/>
              </a:rPr>
              <a:t>Jednadžba pravca i graf linearne funkcije - Nagib pravca i odsječak na osi y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8" tooltip="Značenje koeficijenata u jednadžbi pravca."/>
              </a:rPr>
              <a:t>Jednadžba pravca i graf linearne funkcije - Značenje koeficijenata a i b u jednadžbi pravca y=ax+b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19" tooltip="Značenje koeficijenata u jednadžbi pravca."/>
              </a:rPr>
              <a:t>Jednadžba pravca i graf linearne funkcije - Značenje koeficijenata A, B i C u jednadžbi pravca oblika Ax+By=C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20" tooltip="Interaktivni aplet."/>
              </a:rPr>
              <a:t>Trokut - Homotetija i rotacija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21" tooltip="Interaktivni aplet."/>
              </a:rPr>
              <a:t>Trokut - Talesov poučak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22" tooltip="Interaktivni aplet."/>
              </a:rPr>
              <a:t>Trokut - Talesov poučak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23" tooltip="Interaktivni aplet."/>
              </a:rPr>
              <a:t>Trokut - Kako je Tales izmjerio visinu piramide?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24" tooltip="Vizualni paradoks."/>
              </a:rPr>
              <a:t>Razno - Kako je to moguće da je 64 = 65?</a:t>
            </a:r>
            <a:endParaRPr lang="vi-VN" sz="1400" dirty="0" smtClean="0">
              <a:solidFill>
                <a:srgbClr val="C00000"/>
              </a:solidFill>
            </a:endParaRPr>
          </a:p>
          <a:p>
            <a:pPr fontAlgn="base"/>
            <a:r>
              <a:rPr lang="vi-VN" sz="1400" dirty="0" smtClean="0">
                <a:solidFill>
                  <a:srgbClr val="C00000"/>
                </a:solidFill>
                <a:hlinkClick r:id="rId25" tooltip="Matematička slagalica."/>
              </a:rPr>
              <a:t>Razno - Arhimedov Stomakion</a:t>
            </a:r>
            <a:endParaRPr lang="vi-VN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0503" y="1828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Verdana"/>
              </a:rPr>
              <a:t>ELEMENT-GEOGEBRA APLETI</a:t>
            </a:r>
            <a:endParaRPr lang="en-US" sz="1400" b="1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Verdana"/>
                <a:hlinkClick r:id="rId26"/>
              </a:rPr>
              <a:t>Element -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  <a:hlinkClick r:id="rId26"/>
              </a:rPr>
              <a:t>Matematika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hlinkClick r:id="rId26"/>
              </a:rPr>
              <a:t> plus -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  <a:hlinkClick r:id="rId26"/>
              </a:rPr>
              <a:t>GeoGebra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hlinkClick r:id="rId26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  <a:hlinkClick r:id="rId26"/>
              </a:rPr>
              <a:t>apleti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 element.hr/plus/sidebar/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ggb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556122"/>
              </p:ext>
            </p:extLst>
          </p:nvPr>
        </p:nvGraphicFramePr>
        <p:xfrm>
          <a:off x="574027" y="528033"/>
          <a:ext cx="8177350" cy="2410131"/>
        </p:xfrm>
        <a:graphic>
          <a:graphicData uri="http://schemas.openxmlformats.org/drawingml/2006/table">
            <a:tbl>
              <a:tblPr/>
              <a:tblGrid>
                <a:gridCol w="4088675"/>
                <a:gridCol w="4088675"/>
              </a:tblGrid>
              <a:tr h="352078">
                <a:tc grid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53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  <a:r>
                        <a:rPr lang="en-US" sz="24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Četv</a:t>
                      </a:r>
                      <a:r>
                        <a:rPr lang="sr-Latn-ME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o</a:t>
                      </a:r>
                      <a:r>
                        <a:rPr lang="en-US" sz="24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rougao</a:t>
                      </a:r>
                      <a:r>
                        <a:rPr lang="en-US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 </a:t>
                      </a:r>
                      <a:endParaRPr lang="sr-Latn-ME" sz="2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osnovna</a:t>
                      </a: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škola</a:t>
                      </a:r>
                      <a:r>
                        <a:rPr lang="en-US" sz="2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</a:rPr>
                        <a:t>)</a:t>
                      </a:r>
                      <a:endParaRPr lang="sr-Latn-ME" sz="2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Pregled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materijala</a:t>
                      </a:r>
                      <a:endParaRPr lang="en-US" sz="24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</a:rPr>
                        <a:t>Ideja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</a:rPr>
                        <a:t>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</a:rPr>
                        <a:t>izrada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</a:rPr>
                        <a:t>: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Šime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Šuljić</a:t>
                      </a:r>
                      <a:endParaRPr lang="en-US" sz="24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Verdana"/>
                        </a:rPr>
                        <a:t>Geometrijska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Verdana"/>
                        </a:rPr>
                        <a:t>tijela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Verdana"/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Verdana"/>
                        </a:rPr>
                        <a:t>osnovna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Verdana"/>
                        </a:rPr>
                        <a:t>škola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)</a:t>
                      </a:r>
                      <a:endParaRPr lang="sr-Latn-ME" sz="2400" b="0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  <a:hlinkClick r:id="rId4"/>
                        </a:rPr>
                        <a:t>Pregled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  <a:hlinkClick r:id="rId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  <a:hlinkClick r:id="rId4"/>
                        </a:rPr>
                        <a:t>materijala</a:t>
                      </a:r>
                      <a:endParaRPr lang="en-US" sz="24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Verdana"/>
                        </a:rPr>
                        <a:t>Autor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</a:rPr>
                        <a:t>: </a:t>
                      </a:r>
                      <a:r>
                        <a:rPr lang="en-US" sz="2400" b="0" i="1" dirty="0" err="1">
                          <a:solidFill>
                            <a:srgbClr val="000000"/>
                          </a:solidFill>
                          <a:latin typeface="Verdana"/>
                        </a:rPr>
                        <a:t>Šime</a:t>
                      </a:r>
                      <a:r>
                        <a:rPr lang="en-US" sz="2400" b="0" i="1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00000"/>
                          </a:solidFill>
                          <a:latin typeface="Verdana"/>
                        </a:rPr>
                        <a:t>Šuljić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17" name="Picture 1" descr="Picture1SI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7633" y="3269209"/>
            <a:ext cx="5447352" cy="304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058799"/>
              </p:ext>
            </p:extLst>
          </p:nvPr>
        </p:nvGraphicFramePr>
        <p:xfrm>
          <a:off x="679084" y="535945"/>
          <a:ext cx="7824652" cy="3392111"/>
        </p:xfrm>
        <a:graphic>
          <a:graphicData uri="http://schemas.openxmlformats.org/drawingml/2006/table">
            <a:tbl>
              <a:tblPr/>
              <a:tblGrid>
                <a:gridCol w="3912326"/>
                <a:gridCol w="3912326"/>
              </a:tblGrid>
              <a:tr h="33921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Rotacijska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tijela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Eksponencijalna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funkcija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4"/>
                        </a:rPr>
                        <a:t>Polinomi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5"/>
                        </a:rPr>
                        <a:t>Planimetrija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6"/>
                        </a:rPr>
                        <a:t>Preslikavanja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Verdana"/>
                          <a:hlinkClick r:id="rId6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6"/>
                        </a:rPr>
                        <a:t>ravnine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7"/>
                        </a:rPr>
                        <a:t>Nejednadžbe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8"/>
                        </a:rPr>
                        <a:t>Mnogokuti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9"/>
                        </a:rPr>
                        <a:t>Kompleksni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Verdana"/>
                          <a:hlinkClick r:id="rId9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9"/>
                        </a:rPr>
                        <a:t>brojevi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Verdana"/>
                          <a:hlinkClick r:id="rId10"/>
                        </a:rPr>
                        <a:t>Hiperbola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Parabola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1" name="Picture 1" descr="Picture1ROTACIJ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0344" y="3721995"/>
            <a:ext cx="4731217" cy="272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31966" y="953589"/>
          <a:ext cx="7406640" cy="4271554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</a:tblGrid>
              <a:tr h="3319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993366"/>
                          </a:solidFill>
                          <a:latin typeface="Verdana"/>
                        </a:rPr>
                        <a:t> TRIGONOMETRIJA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099" marR="8099" marT="8099" marB="8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9568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Brojevna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2"/>
                        </a:rPr>
                        <a:t>kružnica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Definicije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trigonometrijskih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funkcija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4"/>
                        </a:rPr>
                        <a:t>Eksponencijalno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4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4"/>
                        </a:rPr>
                        <a:t>preslikavanje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5"/>
                        </a:rPr>
                        <a:t>Fourierov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5"/>
                        </a:rPr>
                        <a:t> red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6"/>
                        </a:rPr>
                        <a:t>Graf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6"/>
                        </a:rPr>
                        <a:t>funkcije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6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6"/>
                        </a:rPr>
                        <a:t>kosinus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7"/>
                        </a:rPr>
                        <a:t>Graf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7"/>
                        </a:rPr>
                        <a:t>funkcije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7"/>
                        </a:rPr>
                        <a:t> sinus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8"/>
                        </a:rPr>
                        <a:t>SinusovPoucak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9"/>
                        </a:rPr>
                        <a:t>Tablica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9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9"/>
                        </a:rPr>
                        <a:t>vrijednosti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0"/>
                        </a:rPr>
                        <a:t>TiskaniMaterijali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Grafičko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rješavanje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trigonometrijskih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1"/>
                        </a:rPr>
                        <a:t>jednadžbi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2"/>
                        </a:rPr>
                        <a:t>Pregled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2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2"/>
                        </a:rPr>
                        <a:t>sadržaja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3"/>
                        </a:rPr>
                        <a:t>Zadatci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099" marR="8099" marT="8099" marB="8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4"/>
                        </a:rPr>
                        <a:t>Trigonometrijske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4"/>
                        </a:rPr>
                        <a:t> 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4"/>
                        </a:rPr>
                        <a:t>funkcije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4"/>
                        </a:rPr>
                        <a:t> - 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4"/>
                        </a:rPr>
                        <a:t>GeoGebra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4"/>
                        </a:rPr>
                        <a:t> 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4"/>
                        </a:rPr>
                        <a:t>Aplet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Grafovi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 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trigonometrijskih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 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funkcija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 - 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GeoGebra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 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Aplet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 -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Josip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Verdana"/>
                          <a:hlinkClick r:id="rId15"/>
                        </a:rPr>
                        <a:t>Kličinović</a:t>
                      </a:r>
                      <a:endParaRPr lang="en-US" sz="150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099" marR="8099" marT="8099" marB="8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77290" y="5322984"/>
            <a:ext cx="3148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16"/>
              </a:rPr>
              <a:t> TRIGONOMETRIJSKE FUNKCIJE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337" y="418561"/>
            <a:ext cx="7650051" cy="573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hr-HR" sz="2000" b="1" kern="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Uvod u GeoGebru</a:t>
            </a:r>
          </a:p>
          <a:p>
            <a:pPr marL="342900" lvl="0" indent="-3429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endParaRPr lang="sr-Latn-ME" sz="2000" b="1" kern="0" dirty="0" smtClean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besplatni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program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matemati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softver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dinami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matematike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pisan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programskom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jeziku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Java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povezuje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eometriju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algebru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analizu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Markus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Hohenwarter</a:t>
            </a: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Sveu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Salzburgu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izu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matematike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š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kolama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 ima podršku Austrijske akademije znanosti, a osvojio je i niz evropskih nagrada.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 je u potpunosti besplatan (GNU licenca), preveden je na vi</a:t>
            </a:r>
            <a:r>
              <a:rPr lang="sr-Latn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</a:t>
            </a:r>
            <a:r>
              <a:rPr lang="de-D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od </a:t>
            </a:r>
            <a:r>
              <a:rPr lang="hr-H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</a:t>
            </a:r>
            <a:r>
              <a:rPr lang="de-D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 svjetskih jezika i koristi se u cijelom svijetu. U mnogim zemljama GeoGebra program je integriran u udžbenicima i raznim projektima.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600" b="1" u="sng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 GeoGebre</a:t>
            </a:r>
            <a:endParaRPr lang="sr-Latn-ME" sz="1600" b="1" dirty="0" smtClean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VERZIJA GEOGEBRE-2001. godine</a:t>
            </a:r>
            <a:br>
              <a:rPr lang="hr-H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Markus Hohenwarter, profesor salzburškog sveučilišta, je kao svoj diplomski rad napravio prvu verziju programa GeoGebra. Od tog perioda do danas pojavljivale su se nove nadograđene verzije programa. Više o starijim verzijama, kao i preuzimanje programa raznih verzija nalazi se na službenoj stranici GeoGebre:</a:t>
            </a:r>
            <a:endParaRPr lang="sr-Latn-ME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25"/>
              </a:lnSpc>
              <a:spcAft>
                <a:spcPts val="240"/>
              </a:spcAft>
              <a:buSzPts val="1000"/>
              <a:tabLst>
                <a:tab pos="457200" algn="l"/>
              </a:tabLst>
            </a:pPr>
            <a:r>
              <a:rPr lang="en-US" sz="1600" u="sng" dirty="0" err="1" smtClean="0">
                <a:solidFill>
                  <a:srgbClr val="0A29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GeoGebra</a:t>
            </a:r>
            <a:r>
              <a:rPr lang="en-US" sz="1600" u="sng" dirty="0" smtClean="0">
                <a:solidFill>
                  <a:srgbClr val="0A29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1.0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arku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7842" y="385514"/>
            <a:ext cx="752475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566" y="258724"/>
            <a:ext cx="38985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Java: </a:t>
            </a:r>
            <a:endParaRPr lang="hr-HR" sz="28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instalacija</a:t>
            </a:r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podešavanja</a:t>
            </a:r>
            <a:endParaRPr lang="en-US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3292" y="1505686"/>
            <a:ext cx="2013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400" dirty="0" smtClean="0"/>
              <a:t>www.java.com</a:t>
            </a:r>
            <a:endParaRPr lang="sr-Latn-M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854" r="11297" b="5854"/>
          <a:stretch/>
        </p:blipFill>
        <p:spPr>
          <a:xfrm>
            <a:off x="1236371" y="2130738"/>
            <a:ext cx="6703735" cy="42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6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016" y="293653"/>
            <a:ext cx="4572000" cy="7287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575"/>
              </a:lnSpc>
              <a:spcAft>
                <a:spcPts val="0"/>
              </a:spcAft>
            </a:pPr>
            <a:r>
              <a:rPr lang="en-US" b="1" u="sng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SLUŽBENA STRANICA GEOGEBRE:</a:t>
            </a:r>
            <a:endParaRPr lang="hr-HR" b="1" u="sng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575"/>
              </a:lnSpc>
              <a:spcAft>
                <a:spcPts val="0"/>
              </a:spcAft>
            </a:pPr>
            <a:endParaRPr lang="sr-Latn-ME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575"/>
              </a:lnSpc>
              <a:spcAft>
                <a:spcPts val="0"/>
              </a:spcAft>
            </a:pP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http://www.geogebra.org/</a:t>
            </a:r>
            <a:endParaRPr lang="sr-Latn-M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2700019"/>
            <a:ext cx="7249886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en-US" sz="1600" b="1" u="sng" dirty="0" err="1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Licenca</a:t>
            </a:r>
            <a:r>
              <a:rPr lang="en-US" sz="1600" b="1" u="sng" dirty="0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b="1" u="sng" dirty="0" err="1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Autorsko</a:t>
            </a:r>
            <a:r>
              <a:rPr lang="en-US" sz="1600" b="1" u="sng" dirty="0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endParaRPr lang="sr-Latn-ME" sz="1600" b="1" dirty="0" smtClean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Vidi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http://creativecommons.org/licenses/by-nc-sa/3.0/deed.hr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Slobodni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dijeliti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umnožavati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distribuisati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javnosti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prikazivati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djelo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prerađivati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djelo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sljedećim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uslovima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Imenovanje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-Morate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priznati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autorstvo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djela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označivši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originalne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autore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dodavši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link www.geogebra.org (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sugerisao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vi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vaše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korištenje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direktnu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podršku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Nekomercijalno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-Ovo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djelo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smijete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koristiti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komercijalne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svrhe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Dijeli</a:t>
            </a: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pod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istim</a:t>
            </a: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uslovima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-Ako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djelo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izmijenite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preoblikujete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nadogradite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prerađenom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obliku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distribuisati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licencom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slična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ovoj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M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2691" y="1217280"/>
            <a:ext cx="56926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2000" b="1" cap="none" spc="50" dirty="0" smtClean="0">
                <a:ln w="11430"/>
                <a:solidFill>
                  <a:srgbClr val="002060"/>
                </a:solidFill>
              </a:rPr>
              <a:t>Pratite dešavanja i novosti, </a:t>
            </a:r>
          </a:p>
          <a:p>
            <a:pPr algn="ctr"/>
            <a:r>
              <a:rPr lang="hr-HR" sz="2000" b="1" spc="50" dirty="0" smtClean="0">
                <a:ln w="11430"/>
                <a:solidFill>
                  <a:srgbClr val="002060"/>
                </a:solidFill>
              </a:rPr>
              <a:t>Dijelite svoje i </a:t>
            </a:r>
            <a:r>
              <a:rPr lang="hr-HR" sz="2000" b="1" cap="none" spc="50" dirty="0" smtClean="0">
                <a:ln w="11430"/>
                <a:solidFill>
                  <a:srgbClr val="002060"/>
                </a:solidFill>
              </a:rPr>
              <a:t>preuzimajte radove drugih autora,</a:t>
            </a:r>
          </a:p>
          <a:p>
            <a:pPr algn="ctr"/>
            <a:r>
              <a:rPr lang="hr-HR" sz="2000" b="1" spc="50" dirty="0" smtClean="0">
                <a:ln w="11430"/>
                <a:solidFill>
                  <a:srgbClr val="002060"/>
                </a:solidFill>
              </a:rPr>
              <a:t>Potražite pomoć na Forumu</a:t>
            </a:r>
            <a:r>
              <a:rPr lang="hr-HR" sz="2000" b="1" cap="none" spc="50" dirty="0" smtClean="0">
                <a:ln w="11430"/>
                <a:solidFill>
                  <a:srgbClr val="002060"/>
                </a:solidFill>
              </a:rPr>
              <a:t> </a:t>
            </a:r>
            <a:endParaRPr lang="en-US" sz="2000" b="1" cap="none" spc="50" dirty="0">
              <a:ln w="1143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5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6245" y="851152"/>
            <a:ext cx="52943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36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Preuzimanje GeoGebre </a:t>
            </a:r>
          </a:p>
          <a:p>
            <a:pPr algn="ctr"/>
            <a:r>
              <a:rPr lang="hr-HR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Instalacija</a:t>
            </a:r>
          </a:p>
          <a:p>
            <a:pPr algn="ctr"/>
            <a:r>
              <a:rPr lang="hr-HR" sz="36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Podešavanje jezika</a:t>
            </a:r>
            <a:endParaRPr lang="en-US" sz="3600" b="1" cap="none" spc="50" dirty="0">
              <a:ln w="11430"/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4631" y="3095590"/>
            <a:ext cx="5837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NAPOMENA: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 smtClean="0"/>
              <a:t>snalazili</a:t>
            </a:r>
            <a:r>
              <a:rPr lang="en-US" dirty="0" smtClean="0"/>
              <a:t> u </a:t>
            </a:r>
            <a:r>
              <a:rPr lang="en-US" dirty="0" err="1" smtClean="0"/>
              <a:t>GeoGebri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pratili</a:t>
            </a:r>
            <a:r>
              <a:rPr lang="en-US" dirty="0" smtClean="0"/>
              <a:t> </a:t>
            </a:r>
            <a:r>
              <a:rPr lang="en-US" dirty="0" err="1" smtClean="0"/>
              <a:t>radne</a:t>
            </a:r>
            <a:r>
              <a:rPr lang="en-US" dirty="0" smtClean="0"/>
              <a:t> </a:t>
            </a:r>
            <a:r>
              <a:rPr lang="en-US" dirty="0" err="1" smtClean="0"/>
              <a:t>materijale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pokretanja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GeoGebra</a:t>
            </a:r>
            <a:r>
              <a:rPr lang="en-US" dirty="0" smtClean="0"/>
              <a:t> </a:t>
            </a:r>
            <a:r>
              <a:rPr lang="en-US" dirty="0" err="1" smtClean="0"/>
              <a:t>prvo</a:t>
            </a:r>
            <a:r>
              <a:rPr lang="en-US" dirty="0" smtClean="0"/>
              <a:t> </a:t>
            </a:r>
            <a:r>
              <a:rPr lang="en-US" dirty="0" err="1" smtClean="0"/>
              <a:t>podesite</a:t>
            </a:r>
            <a:r>
              <a:rPr lang="en-US" dirty="0" smtClean="0"/>
              <a:t> </a:t>
            </a:r>
            <a:r>
              <a:rPr lang="en-US" dirty="0" err="1" smtClean="0"/>
              <a:t>jezik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Pokrenite</a:t>
            </a:r>
            <a:r>
              <a:rPr lang="en-US" dirty="0" smtClean="0"/>
              <a:t> program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Kliknite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izbornik</a:t>
            </a:r>
            <a:r>
              <a:rPr lang="en-US" dirty="0" smtClean="0"/>
              <a:t> </a:t>
            </a:r>
            <a:r>
              <a:rPr lang="en-US" b="1" dirty="0" smtClean="0"/>
              <a:t>Options</a:t>
            </a:r>
            <a:r>
              <a:rPr lang="en-US" dirty="0" smtClean="0"/>
              <a:t> (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instalacije</a:t>
            </a:r>
            <a:r>
              <a:rPr lang="en-US" dirty="0" smtClean="0"/>
              <a:t> </a:t>
            </a:r>
            <a:r>
              <a:rPr lang="en-US" dirty="0" err="1" smtClean="0"/>
              <a:t>odabrali</a:t>
            </a:r>
            <a:r>
              <a:rPr lang="en-US" dirty="0" smtClean="0"/>
              <a:t> </a:t>
            </a:r>
            <a:r>
              <a:rPr lang="en-US" dirty="0" err="1" smtClean="0"/>
              <a:t>engleski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), a </a:t>
            </a:r>
            <a:r>
              <a:rPr lang="en-US" dirty="0" err="1" smtClean="0"/>
              <a:t>zatim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b="1" dirty="0" smtClean="0"/>
              <a:t>Language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odaberite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6" y="1397113"/>
            <a:ext cx="83602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ambria" pitchFamily="18" charset="0"/>
              </a:rPr>
              <a:t>GeoGebra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može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biti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instaliran</a:t>
            </a:r>
            <a:r>
              <a:rPr lang="hr-HR" sz="2800" dirty="0" smtClean="0">
                <a:latin typeface="Cambria" pitchFamily="18" charset="0"/>
              </a:rPr>
              <a:t>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kao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app</a:t>
            </a:r>
            <a:r>
              <a:rPr lang="en-US" sz="2800" dirty="0" smtClean="0">
                <a:latin typeface="Cambria" pitchFamily="18" charset="0"/>
              </a:rPr>
              <a:t> u </a:t>
            </a:r>
            <a:r>
              <a:rPr lang="en-US" sz="2800" dirty="0" err="1" smtClean="0">
                <a:latin typeface="Cambria" pitchFamily="18" charset="0"/>
              </a:rPr>
              <a:t>pregledniku</a:t>
            </a:r>
            <a:r>
              <a:rPr lang="en-US" sz="2800" dirty="0" smtClean="0">
                <a:latin typeface="Cambria" pitchFamily="18" charset="0"/>
              </a:rPr>
              <a:t> Chrome. </a:t>
            </a:r>
            <a:endParaRPr lang="hr-HR" sz="2800" dirty="0" smtClean="0">
              <a:latin typeface="Cambria" pitchFamily="18" charset="0"/>
            </a:endParaRPr>
          </a:p>
          <a:p>
            <a:r>
              <a:rPr lang="en-US" sz="2800" dirty="0" err="1" smtClean="0">
                <a:latin typeface="Cambria" pitchFamily="18" charset="0"/>
              </a:rPr>
              <a:t>Aplikacij</a:t>
            </a:r>
            <a:r>
              <a:rPr lang="hr-HR" sz="2800" dirty="0" smtClean="0">
                <a:latin typeface="Cambria" pitchFamily="18" charset="0"/>
              </a:rPr>
              <a:t>u možete instalirati </a:t>
            </a:r>
            <a:r>
              <a:rPr lang="en-US" sz="2800" dirty="0" err="1" smtClean="0">
                <a:latin typeface="Cambria" pitchFamily="18" charset="0"/>
              </a:rPr>
              <a:t>pretraživanjem</a:t>
            </a:r>
            <a:r>
              <a:rPr lang="en-US" sz="2800" dirty="0" smtClean="0">
                <a:latin typeface="Cambria" pitchFamily="18" charset="0"/>
              </a:rPr>
              <a:t> Chrome </a:t>
            </a:r>
            <a:r>
              <a:rPr lang="hr-HR" sz="2800" dirty="0" smtClean="0">
                <a:latin typeface="Cambria" pitchFamily="18" charset="0"/>
              </a:rPr>
              <a:t>Web shop </a:t>
            </a:r>
            <a:r>
              <a:rPr lang="en-US" sz="2800" dirty="0" smtClean="0">
                <a:latin typeface="Cambria" pitchFamily="18" charset="0"/>
                <a:hlinkClick r:id="rId2"/>
              </a:rPr>
              <a:t>OVDJE</a:t>
            </a:r>
            <a:r>
              <a:rPr lang="en-US" sz="2800" dirty="0" smtClean="0">
                <a:latin typeface="Cambria" pitchFamily="18" charset="0"/>
              </a:rPr>
              <a:t>.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8683" y="561505"/>
            <a:ext cx="3645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Chrome App &amp; HTML5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57" t="4044" r="6365" b="55331"/>
          <a:stretch>
            <a:fillRect/>
          </a:stretch>
        </p:blipFill>
        <p:spPr bwMode="auto">
          <a:xfrm>
            <a:off x="318505" y="3535424"/>
            <a:ext cx="8649454" cy="22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381" y="707461"/>
            <a:ext cx="7511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4000" b="1" cap="none" spc="50" dirty="0" smtClean="0">
                <a:ln w="11430"/>
                <a:solidFill>
                  <a:srgbClr val="C00000"/>
                </a:solidFill>
              </a:rPr>
              <a:t>Najčešće greške u konstrukcijama</a:t>
            </a:r>
            <a:endParaRPr lang="en-US" sz="4000" b="1" cap="none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1" y="1946366"/>
            <a:ext cx="72266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400" dirty="0" smtClean="0"/>
              <a:t>Praviti razliku između KONSTRUIŠI I NACRTAJ OBJEKAT</a:t>
            </a:r>
          </a:p>
          <a:p>
            <a:r>
              <a:rPr lang="hr-HR" sz="2400" dirty="0" smtClean="0"/>
              <a:t>2. ODREĐIVANJE TJEMENA PRESLIKANE FIGURE</a:t>
            </a:r>
          </a:p>
          <a:p>
            <a:r>
              <a:rPr lang="hr-HR" sz="2400" u="sng" dirty="0" smtClean="0">
                <a:solidFill>
                  <a:srgbClr val="C00000"/>
                </a:solidFill>
              </a:rPr>
              <a:t>POGREŠNO</a:t>
            </a:r>
            <a:r>
              <a:rPr lang="hr-HR" sz="2400" dirty="0" smtClean="0"/>
              <a:t>: TJEMENA PRESLIKANE FOGURE ODREĐIVATI</a:t>
            </a:r>
          </a:p>
          <a:p>
            <a:r>
              <a:rPr lang="hr-HR" sz="2400" dirty="0" smtClean="0"/>
              <a:t>ALATOM </a:t>
            </a:r>
            <a:r>
              <a:rPr lang="hr-HR" sz="2400" b="1" dirty="0" smtClean="0"/>
              <a:t>TAČKA</a:t>
            </a:r>
            <a:r>
              <a:rPr lang="hr-HR" sz="2400" dirty="0" smtClean="0"/>
              <a:t> KLIKOM  NA TJEME PRESLIKANE FIGURE</a:t>
            </a:r>
          </a:p>
          <a:p>
            <a:r>
              <a:rPr lang="hr-HR" sz="2400" u="sng" dirty="0" smtClean="0">
                <a:solidFill>
                  <a:srgbClr val="C00000"/>
                </a:solidFill>
              </a:rPr>
              <a:t>PRAVILNO</a:t>
            </a:r>
            <a:r>
              <a:rPr lang="hr-HR" sz="2400" dirty="0" smtClean="0"/>
              <a:t> - PRESLIKATI SVAKO TJEME PRVE FIGURE </a:t>
            </a:r>
          </a:p>
          <a:p>
            <a:r>
              <a:rPr lang="hr-HR" sz="2400" dirty="0" smtClean="0"/>
              <a:t>NA ISTI NAČIN KAO I </a:t>
            </a:r>
            <a:r>
              <a:rPr lang="hr-HR" sz="2400" dirty="0" smtClean="0"/>
              <a:t>FIGURU</a:t>
            </a:r>
          </a:p>
          <a:p>
            <a:endParaRPr lang="hr-HR" sz="2400" dirty="0" smtClean="0"/>
          </a:p>
          <a:p>
            <a:r>
              <a:rPr lang="hr-HR" sz="2400" dirty="0" smtClean="0"/>
              <a:t>3. PRESJEČNE TAČKE OBJEKATA ODREĐIVATI </a:t>
            </a:r>
          </a:p>
          <a:p>
            <a:r>
              <a:rPr lang="hr-HR" sz="2400" dirty="0" smtClean="0"/>
              <a:t>ALATOM PRESJEK DVA OBJEKTA</a:t>
            </a:r>
            <a:endParaRPr lang="hr-HR" sz="24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NA S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175" y="1014412"/>
            <a:ext cx="710565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7" y="677478"/>
            <a:ext cx="7598535" cy="563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Bef>
                <a:spcPts val="1000"/>
              </a:spcBef>
            </a:pPr>
            <a:r>
              <a:rPr lang="hr-HR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Nagrade i priznanja</a:t>
            </a:r>
          </a:p>
          <a:p>
            <a:pPr marL="228600" indent="-228600">
              <a:lnSpc>
                <a:spcPct val="115000"/>
              </a:lnSpc>
              <a:spcBef>
                <a:spcPts val="1000"/>
              </a:spcBef>
            </a:pPr>
            <a:endParaRPr lang="sr-Latn-ME" sz="2000" b="1" dirty="0" smtClean="0">
              <a:solidFill>
                <a:srgbClr val="C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GeoGebra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besplatni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obrazovni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matemati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program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otvorenog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koda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primio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presti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nagradu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Tech u San Jose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Kalifornija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Izuzev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vrijedne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nagrade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program je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priznat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nagra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ivan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mnogih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drugih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obrazovnih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institucija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š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hr-HR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sr-Latn-M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NTLC Award 2010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National Technology Leadership Award 2010 (Washington D.C., USA)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Tech Award 2009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Laureat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Education Category (San Jose, California, USA)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BETT Award 2009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Finalist in London for British Educational Technology Award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SourceForge.net Community Choice Awards 2008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Finalist, Best Project for Educators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AECT Distinguished Development Award 2008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Association for Educational Communications and Technology (Orlando, USA)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Learnie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Award 2006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Austrian Educational Software Award for "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Wurfbewegungen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mit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GeoGebra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(Vienna, Austria)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eTwinning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Award 2006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1st prize for "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Crop Circles Challenge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with 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(Linz, Austria)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Troph</a:t>
            </a:r>
            <a:r>
              <a:rPr lang="hr-HR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é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es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du 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Libre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2005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International Free Software Award, category Education (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Soisson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France)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Comenius 2004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German Educational Media Award (Berlin, Germany)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Learnie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Award 2005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Austrian Educational Software Award for "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Spezielle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Relativitätstheorie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mit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GeoGebra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(Vienna, Austria)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digita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2004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German Educational Software Award (Cologne, Germany)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Learnie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Award 2003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Austrian Educational Software Award (Vienna, Austria) </a:t>
            </a:r>
            <a:endParaRPr lang="sr-Latn-ME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EASA 2002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European Academic Software Award (</a:t>
            </a:r>
            <a:r>
              <a:rPr lang="en-US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Ronneby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Sweden)</a:t>
            </a:r>
            <a:endParaRPr lang="sr-Latn-M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50" y="609600"/>
            <a:ext cx="69723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101" y="1131865"/>
            <a:ext cx="7405352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Bef>
                <a:spcPts val="1000"/>
              </a:spcBef>
            </a:pPr>
            <a:endParaRPr lang="sr-Latn-ME" sz="1600" b="1" dirty="0" smtClean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dirty="0" err="1" smtClean="0"/>
              <a:t>Lokalni</a:t>
            </a:r>
            <a:r>
              <a:rPr lang="en-US" dirty="0" smtClean="0"/>
              <a:t> </a:t>
            </a:r>
            <a:r>
              <a:rPr lang="en-US" dirty="0" err="1" smtClean="0">
                <a:hlinkClick r:id="rId2"/>
              </a:rPr>
              <a:t>GeoGebra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instituti</a:t>
            </a:r>
            <a:r>
              <a:rPr lang="en-US" dirty="0" smtClean="0"/>
              <a:t> 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nastavnika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istraživača</a:t>
            </a:r>
            <a:r>
              <a:rPr lang="en-US" dirty="0" smtClean="0"/>
              <a:t> u </a:t>
            </a:r>
            <a:r>
              <a:rPr lang="en-US" dirty="0" err="1" smtClean="0"/>
              <a:t>školama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fakultetima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podupiru</a:t>
            </a:r>
            <a:r>
              <a:rPr lang="en-US" dirty="0" smtClean="0"/>
              <a:t> </a:t>
            </a:r>
            <a:r>
              <a:rPr lang="en-US" dirty="0" err="1" smtClean="0"/>
              <a:t>učenike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nastavnike</a:t>
            </a:r>
            <a:r>
              <a:rPr lang="en-US" dirty="0" smtClean="0"/>
              <a:t> u </a:t>
            </a:r>
            <a:r>
              <a:rPr lang="en-US" dirty="0" err="1" smtClean="0"/>
              <a:t>regiji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izučavanje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korištenje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. Kao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en-US" dirty="0" smtClean="0"/>
              <a:t> </a:t>
            </a:r>
            <a:r>
              <a:rPr lang="en-US" dirty="0" err="1" smtClean="0">
                <a:hlinkClick r:id="rId2"/>
              </a:rPr>
              <a:t>Međunarodnog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GeoGebra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instituta</a:t>
            </a:r>
            <a:r>
              <a:rPr lang="en-US" dirty="0" smtClean="0"/>
              <a:t> </a:t>
            </a:r>
            <a:r>
              <a:rPr lang="en-US" dirty="0" err="1" smtClean="0"/>
              <a:t>dijele</a:t>
            </a:r>
            <a:r>
              <a:rPr lang="en-US" dirty="0" smtClean="0"/>
              <a:t> </a:t>
            </a:r>
            <a:r>
              <a:rPr lang="en-US" dirty="0" err="1" smtClean="0"/>
              <a:t>besplatne</a:t>
            </a:r>
            <a:r>
              <a:rPr lang="en-US" dirty="0" smtClean="0"/>
              <a:t> </a:t>
            </a:r>
            <a:r>
              <a:rPr lang="en-US" dirty="0" err="1" smtClean="0"/>
              <a:t>edukacijske</a:t>
            </a:r>
            <a:r>
              <a:rPr lang="en-US" dirty="0" smtClean="0"/>
              <a:t> </a:t>
            </a:r>
            <a:r>
              <a:rPr lang="en-US" dirty="0" err="1" smtClean="0"/>
              <a:t>materijale</a:t>
            </a:r>
            <a:r>
              <a:rPr lang="en-US" dirty="0" smtClean="0"/>
              <a:t>, </a:t>
            </a:r>
            <a:r>
              <a:rPr lang="en-US" dirty="0" err="1" smtClean="0"/>
              <a:t>organizuju</a:t>
            </a:r>
            <a:r>
              <a:rPr lang="en-US" dirty="0" smtClean="0"/>
              <a:t> </a:t>
            </a:r>
            <a:r>
              <a:rPr lang="en-US" dirty="0" err="1" smtClean="0"/>
              <a:t>radionice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projektima</a:t>
            </a:r>
            <a:r>
              <a:rPr lang="en-US" dirty="0" smtClean="0"/>
              <a:t> </a:t>
            </a:r>
            <a:r>
              <a:rPr lang="en-US" dirty="0" err="1" smtClean="0"/>
              <a:t>vezanima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GeoGebru</a:t>
            </a:r>
            <a:r>
              <a:rPr lang="en-US" dirty="0" smtClean="0"/>
              <a:t>.</a:t>
            </a:r>
            <a:endParaRPr lang="sr-Latn-ME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l="3108" t="6971" r="5135" b="36779"/>
          <a:stretch>
            <a:fillRect/>
          </a:stretch>
        </p:blipFill>
        <p:spPr bwMode="auto">
          <a:xfrm>
            <a:off x="574767" y="3135086"/>
            <a:ext cx="7850776" cy="30436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19886" y="367827"/>
            <a:ext cx="5364674" cy="8694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28600" indent="-228600">
              <a:lnSpc>
                <a:spcPct val="115000"/>
              </a:lnSpc>
              <a:spcBef>
                <a:spcPts val="1000"/>
              </a:spcBef>
            </a:pPr>
            <a:r>
              <a:rPr lang="en-US" sz="4800" b="1" u="sng" dirty="0" err="1" smtClean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GeoGebra</a:t>
            </a:r>
            <a:r>
              <a:rPr lang="en-US" sz="4800" b="1" u="sng" dirty="0" smtClean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4800" b="1" u="sng" dirty="0" err="1" smtClean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instituti</a:t>
            </a:r>
            <a:endParaRPr lang="hr-HR" sz="4800" b="1" u="sng" dirty="0" smtClean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5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577" y="643622"/>
            <a:ext cx="7811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Organizacija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Misija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osnažiti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nastavnike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nivoima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nauče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predaju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matematiku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jednostavan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dinamičan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besplatan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lako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dostupan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program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interaktivne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materijale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r-HR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Međunarodni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GeoGebra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institut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(IGI)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brzorastuća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mreža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neprofitnih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organizacija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širom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svijeta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Lokalni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instituti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ujedinjuju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nastavnike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učenike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istraživače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se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uključili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sljedeće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aktivnosti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izrada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besplatnih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interaktivnih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materijala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radionice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nastavnike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online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pomoć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korisnike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razvoj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prijevod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dokumentacije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istraživački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prezentacije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državnim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međunarodnim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konferencijama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razne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publikacije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M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9165" y="4555812"/>
            <a:ext cx="5512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Ukoliko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želite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priključiti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pišite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community@geogebra.org</a:t>
            </a:r>
            <a:endParaRPr lang="sr-Latn-ME" sz="2800" dirty="0"/>
          </a:p>
        </p:txBody>
      </p:sp>
    </p:spTree>
    <p:extLst>
      <p:ext uri="{BB962C8B-B14F-4D97-AF65-F5344CB8AC3E}">
        <p14:creationId xmlns:p14="http://schemas.microsoft.com/office/powerpoint/2010/main" xmlns="" val="30845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331" y="889844"/>
            <a:ext cx="76940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GeoGebra</a:t>
            </a:r>
            <a:r>
              <a:rPr lang="en-US" sz="2400" b="1" dirty="0" smtClean="0"/>
              <a:t> Center of </a:t>
            </a:r>
            <a:r>
              <a:rPr lang="en-US" sz="2400" b="1" dirty="0" err="1" smtClean="0"/>
              <a:t>Belgrad</a:t>
            </a:r>
            <a:r>
              <a:rPr lang="en-US" sz="2400" b="1" dirty="0" smtClean="0"/>
              <a:t> established at the University of </a:t>
            </a:r>
            <a:r>
              <a:rPr lang="en-US" sz="2400" b="1" dirty="0" err="1" smtClean="0"/>
              <a:t>Belgrad</a:t>
            </a:r>
            <a:r>
              <a:rPr lang="en-US" sz="2400" b="1" dirty="0" smtClean="0"/>
              <a:t>, Serbia</a:t>
            </a:r>
          </a:p>
          <a:p>
            <a:r>
              <a:rPr lang="en-US" sz="2400" dirty="0" smtClean="0"/>
              <a:t>Chair: </a:t>
            </a:r>
            <a:r>
              <a:rPr lang="en-US" sz="2400" dirty="0" err="1" smtClean="0"/>
              <a:t>Miroslav</a:t>
            </a:r>
            <a:r>
              <a:rPr lang="en-US" sz="2400" dirty="0" smtClean="0"/>
              <a:t> </a:t>
            </a:r>
            <a:r>
              <a:rPr lang="en-US" sz="2400" dirty="0" err="1" smtClean="0"/>
              <a:t>Maric</a:t>
            </a:r>
            <a:r>
              <a:rPr lang="en-US" sz="2400" b="1" dirty="0" err="1" smtClean="0">
                <a:hlinkClick r:id="rId2"/>
              </a:rPr>
              <a:t>GeoGebra</a:t>
            </a:r>
            <a:r>
              <a:rPr lang="en-US" sz="2400" b="1" dirty="0" smtClean="0">
                <a:hlinkClick r:id="rId2"/>
              </a:rPr>
              <a:t> Center of Belgrade - </a:t>
            </a:r>
            <a:r>
              <a:rPr lang="en-US" sz="2400" b="1" dirty="0" err="1" smtClean="0">
                <a:hlinkClick r:id="rId2"/>
              </a:rPr>
              <a:t>GeoGebraWiki</a:t>
            </a:r>
            <a:r>
              <a:rPr lang="en-US" sz="2400" b="1" dirty="0" smtClean="0"/>
              <a:t> </a:t>
            </a:r>
            <a:endParaRPr lang="en-US" sz="2400" dirty="0" smtClean="0"/>
          </a:p>
          <a:p>
            <a:r>
              <a:rPr lang="en-US" sz="2400" dirty="0" err="1" smtClean="0"/>
              <a:t>wiki.geogebra.orgFaculty</a:t>
            </a:r>
            <a:r>
              <a:rPr lang="en-US" sz="2400" dirty="0" smtClean="0"/>
              <a:t> of Mathematics University of Belgrade, </a:t>
            </a:r>
            <a:r>
              <a:rPr lang="en-US" sz="2400" dirty="0" err="1" smtClean="0"/>
              <a:t>Studentski</a:t>
            </a:r>
            <a:r>
              <a:rPr lang="en-US" sz="2400" dirty="0" smtClean="0"/>
              <a:t> </a:t>
            </a:r>
            <a:r>
              <a:rPr lang="en-US" sz="2400" dirty="0" err="1" smtClean="0"/>
              <a:t>trg</a:t>
            </a:r>
            <a:r>
              <a:rPr lang="en-US" sz="2400" dirty="0" smtClean="0"/>
              <a:t> l6,IV, 1 1 000 Belgrade</a:t>
            </a:r>
          </a:p>
          <a:p>
            <a:r>
              <a:rPr lang="en-US" sz="2400" dirty="0" smtClean="0">
                <a:hlinkClick r:id="rId3"/>
              </a:rPr>
              <a:t>http://www.geogebra.matf.bg.ac.rs/</a:t>
            </a:r>
            <a:endParaRPr lang="en-US" sz="2400" dirty="0" smtClean="0"/>
          </a:p>
          <a:p>
            <a:r>
              <a:rPr lang="en-US" sz="2400" b="1" dirty="0" err="1" smtClean="0"/>
              <a:t>Makedonija-GeoGebra</a:t>
            </a:r>
            <a:r>
              <a:rPr lang="en-US" sz="2400" b="1" dirty="0" smtClean="0"/>
              <a:t> Institute of Macedonia</a:t>
            </a:r>
          </a:p>
          <a:p>
            <a:r>
              <a:rPr lang="en-US" sz="2400" dirty="0" smtClean="0">
                <a:hlinkClick r:id="rId4"/>
              </a:rPr>
              <a:t>http://geogebramk.pbworks.com</a:t>
            </a:r>
            <a:r>
              <a:rPr lang="en-US" sz="2400" b="1" dirty="0" smtClean="0"/>
              <a:t>Linda </a:t>
            </a:r>
            <a:r>
              <a:rPr lang="en-US" sz="2400" b="1" dirty="0" err="1" smtClean="0"/>
              <a:t>Stojanovska</a:t>
            </a:r>
            <a:r>
              <a:rPr lang="en-US" sz="2400" b="1" dirty="0" smtClean="0"/>
              <a:t>:</a:t>
            </a:r>
            <a:r>
              <a:rPr lang="en-US" sz="2400" dirty="0" smtClean="0"/>
              <a:t> "I am the head of the </a:t>
            </a:r>
            <a:r>
              <a:rPr lang="en-US" sz="2400" dirty="0" err="1" smtClean="0"/>
              <a:t>GeoGebra</a:t>
            </a:r>
            <a:r>
              <a:rPr lang="en-US" sz="2400" dirty="0" smtClean="0"/>
              <a:t> Institute of Macedonia . Our website is </a:t>
            </a:r>
            <a:r>
              <a:rPr lang="en-US" sz="2400" dirty="0" smtClean="0">
                <a:hlinkClick r:id="rId4"/>
              </a:rPr>
              <a:t>http://geogebramk.pbworks.com</a:t>
            </a:r>
            <a:r>
              <a:rPr lang="en-US" sz="2400" dirty="0" smtClean="0"/>
              <a:t>  Feel free to use/comment/translate our material."</a:t>
            </a:r>
          </a:p>
          <a:p>
            <a:r>
              <a:rPr lang="en-US" sz="2400" dirty="0" smtClean="0"/>
              <a:t>I work with many colleagues from all over the world and we post our stuff on: </a:t>
            </a:r>
            <a:r>
              <a:rPr lang="en-US" sz="2400" dirty="0" smtClean="0">
                <a:hlinkClick r:id="rId5"/>
              </a:rPr>
              <a:t>http://geogebrawiki.pbworks.com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28683" y="237198"/>
            <a:ext cx="3042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Novi instituti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48" t="17857" r="26001" b="6250"/>
          <a:stretch>
            <a:fillRect/>
          </a:stretch>
        </p:blipFill>
        <p:spPr bwMode="auto">
          <a:xfrm>
            <a:off x="1214255" y="1661374"/>
            <a:ext cx="6759069" cy="43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03156" y="573759"/>
            <a:ext cx="7349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Preporuka Ministarstva znanosti, obrazovanja i sporta RH</a:t>
            </a:r>
          </a:p>
          <a:p>
            <a:pPr algn="ctr"/>
            <a:r>
              <a:rPr lang="hr-H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z</a:t>
            </a:r>
            <a:r>
              <a:rPr lang="hr-H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a integraciju GeoGebre u nastavi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0310" y="333782"/>
            <a:ext cx="7216271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primjera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korišćenja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hr-HR" sz="2400" b="1" dirty="0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nastavi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2000" b="1" dirty="0">
              <a:solidFill>
                <a:srgbClr val="C00000"/>
              </a:solidFill>
              <a:effectLst/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ranslac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949" y="1307733"/>
            <a:ext cx="8347166" cy="41590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0101" y="5594625"/>
            <a:ext cx="2284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Translacija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920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2016-10-11T11:43:09Z</dcterms:created>
  <dcterms:modified xsi:type="dcterms:W3CDTF">2016-10-15T17:07:52Z</dcterms:modified>
</cp:coreProperties>
</file>